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20"/>
  </p:notesMasterIdLst>
  <p:handoutMasterIdLst>
    <p:handoutMasterId r:id="rId21"/>
  </p:handoutMasterIdLst>
  <p:sldIdLst>
    <p:sldId id="294" r:id="rId5"/>
    <p:sldId id="256" r:id="rId6"/>
    <p:sldId id="633" r:id="rId7"/>
    <p:sldId id="489" r:id="rId8"/>
    <p:sldId id="632" r:id="rId9"/>
    <p:sldId id="631" r:id="rId10"/>
    <p:sldId id="494" r:id="rId11"/>
    <p:sldId id="497" r:id="rId12"/>
    <p:sldId id="502" r:id="rId13"/>
    <p:sldId id="501" r:id="rId14"/>
    <p:sldId id="499" r:id="rId15"/>
    <p:sldId id="500" r:id="rId16"/>
    <p:sldId id="496" r:id="rId17"/>
    <p:sldId id="634" r:id="rId18"/>
    <p:sldId id="389" r:id="rId19"/>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99B8432-C34F-4221-B65F-625852AA9DED}">
          <p14:sldIdLst>
            <p14:sldId id="294"/>
            <p14:sldId id="256"/>
          </p14:sldIdLst>
        </p14:section>
        <p14:section name="Types of Tests in Reporting" id="{619AB4CD-F759-4C9E-AEBE-B662EC113A22}">
          <p14:sldIdLst>
            <p14:sldId id="633"/>
          </p14:sldIdLst>
        </p14:section>
        <p14:section name="Navigating to a Non-Summative Test" id="{9125B4AD-0A7F-4829-99A4-C246E61BC4CF}">
          <p14:sldIdLst>
            <p14:sldId id="489"/>
            <p14:sldId id="632"/>
            <p14:sldId id="631"/>
          </p14:sldIdLst>
        </p14:section>
        <p14:section name="Design of Item-Level Reports" id="{FFF817C5-3402-41A4-AFD1-8B69AFB02780}">
          <p14:sldIdLst>
            <p14:sldId id="494"/>
            <p14:sldId id="497"/>
            <p14:sldId id="502"/>
            <p14:sldId id="501"/>
          </p14:sldIdLst>
        </p14:section>
        <p14:section name="View an Item and Student Reponse" id="{42388202-C354-4EDC-852D-8D82FD5E4A48}">
          <p14:sldIdLst>
            <p14:sldId id="499"/>
          </p14:sldIdLst>
        </p14:section>
        <p14:section name="Item &amp; Score Tab" id="{07634C00-4A69-4A86-8530-1CA9B10F2391}">
          <p14:sldIdLst>
            <p14:sldId id="500"/>
          </p14:sldIdLst>
        </p14:section>
        <p14:section name="Rubric &amp; Resources Tab" id="{C18714EE-D360-4A0C-90D6-A58F69D558E4}">
          <p14:sldIdLst>
            <p14:sldId id="496"/>
          </p14:sldIdLst>
        </p14:section>
        <p14:section name="Other Modules in the Series" id="{FBD68BE2-9D98-4B58-B7BC-BC466CD29315}">
          <p14:sldIdLst>
            <p14:sldId id="634"/>
            <p14:sldId id="389"/>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Mills, Monica" initials="MM [2]" lastIdx="27" clrIdx="8">
    <p:extLst>
      <p:ext uri="{19B8F6BF-5375-455C-9EA6-DF929625EA0E}">
        <p15:presenceInfo xmlns:p15="http://schemas.microsoft.com/office/powerpoint/2012/main" userId="S::mmills@air.org::c45eef33-598a-4d4e-81ae-afc889ac12d7" providerId="AD"/>
      </p:ext>
    </p:extLst>
  </p:cmAuthor>
  <p:cmAuthor id="10" name="Gatwood, Rachel L." initials="GRL" lastIdx="15" clrIdx="9">
    <p:extLst>
      <p:ext uri="{19B8F6BF-5375-455C-9EA6-DF929625EA0E}">
        <p15:presenceInfo xmlns:p15="http://schemas.microsoft.com/office/powerpoint/2012/main" userId="S::rgatwood@air.org::89a54813-c839-46d3-821d-3b6e1cdcc630" providerId="AD"/>
      </p:ext>
    </p:extLst>
  </p:cmAuthor>
  <p:cmAuthor id="11" name="Monica Mills" initials="MM" lastIdx="1" clrIdx="10">
    <p:extLst>
      <p:ext uri="{19B8F6BF-5375-455C-9EA6-DF929625EA0E}">
        <p15:presenceInfo xmlns:p15="http://schemas.microsoft.com/office/powerpoint/2012/main" userId="S::monica.mills@cambiumassessment.com::23239697-e21f-4bcd-a872-d364e6b1047e" providerId="AD"/>
      </p:ext>
    </p:extLst>
  </p:cmAuthor>
  <p:cmAuthor id="12" name="Madalynn Conkle" initials="MC" lastIdx="1" clrIdx="11">
    <p:extLst>
      <p:ext uri="{19B8F6BF-5375-455C-9EA6-DF929625EA0E}">
        <p15:presenceInfo xmlns:p15="http://schemas.microsoft.com/office/powerpoint/2012/main" userId="S::madalynn.conkle@cambiumassessment.com::91e949fc-e89d-4eff-aa73-ed7fdba45265" providerId="AD"/>
      </p:ext>
    </p:extLst>
  </p:cmAuthor>
  <p:cmAuthor id="13" name="Matthew Hirsch" initials="MH" lastIdx="2" clrIdx="12">
    <p:extLst>
      <p:ext uri="{19B8F6BF-5375-455C-9EA6-DF929625EA0E}">
        <p15:presenceInfo xmlns:p15="http://schemas.microsoft.com/office/powerpoint/2012/main" userId="S-1-5-21-1949779832-2519084937-1351169659-455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C9ED9"/>
    <a:srgbClr val="043364"/>
    <a:srgbClr val="EAAA00"/>
    <a:srgbClr val="4C9237"/>
    <a:srgbClr val="DAE9F6"/>
    <a:srgbClr val="C6E7F7"/>
    <a:srgbClr val="26ABE1"/>
    <a:srgbClr val="319EFF"/>
    <a:srgbClr val="B9BB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89" autoAdjust="0"/>
    <p:restoredTop sz="75211" autoAdjust="0"/>
  </p:normalViewPr>
  <p:slideViewPr>
    <p:cSldViewPr snapToGrid="0">
      <p:cViewPr varScale="1">
        <p:scale>
          <a:sx n="79" d="100"/>
          <a:sy n="79" d="100"/>
        </p:scale>
        <p:origin x="1266" y="84"/>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112" d="100"/>
          <a:sy n="112" d="100"/>
        </p:scale>
        <p:origin x="244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E9AE58-3978-43C3-A49C-FDA98DFA578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F59B495-BA2C-4C2F-B51B-2357AB941907}">
      <dgm:prSet phldrT="[Text]" custT="1">
        <dgm:style>
          <a:lnRef idx="1">
            <a:schemeClr val="accent1"/>
          </a:lnRef>
          <a:fillRef idx="2">
            <a:schemeClr val="accent1"/>
          </a:fillRef>
          <a:effectRef idx="1">
            <a:schemeClr val="accent1"/>
          </a:effectRef>
          <a:fontRef idx="minor">
            <a:schemeClr val="dk1"/>
          </a:fontRef>
        </dgm:style>
      </dgm:prSet>
      <dgm:spPr>
        <a:solidFill>
          <a:srgbClr val="DAE9F6"/>
        </a:solidFill>
        <a:ln w="38100">
          <a:solidFill>
            <a:srgbClr val="2C9ED9"/>
          </a:solidFill>
        </a:ln>
      </dgm:spPr>
      <dgm:t>
        <a:bodyPr/>
        <a:lstStyle/>
        <a:p>
          <a:r>
            <a:rPr lang="en-US" sz="3600" dirty="0">
              <a:solidFill>
                <a:schemeClr val="tx1">
                  <a:lumMod val="50000"/>
                </a:schemeClr>
              </a:solidFill>
            </a:rPr>
            <a:t>All Tests</a:t>
          </a:r>
        </a:p>
      </dgm:t>
    </dgm:pt>
    <dgm:pt modelId="{FD166C19-F94A-4F5D-A71E-1A26CCBAE116}" type="parTrans" cxnId="{F2F9E656-B232-4E33-846F-39BF3CED25D2}">
      <dgm:prSet/>
      <dgm:spPr/>
      <dgm:t>
        <a:bodyPr/>
        <a:lstStyle/>
        <a:p>
          <a:endParaRPr lang="en-US"/>
        </a:p>
      </dgm:t>
    </dgm:pt>
    <dgm:pt modelId="{2ACA93D8-2F18-47CA-93E3-4521E0C21619}" type="sibTrans" cxnId="{F2F9E656-B232-4E33-846F-39BF3CED25D2}">
      <dgm:prSet/>
      <dgm:spPr/>
      <dgm:t>
        <a:bodyPr/>
        <a:lstStyle/>
        <a:p>
          <a:endParaRPr lang="en-US"/>
        </a:p>
      </dgm:t>
    </dgm:pt>
    <dgm:pt modelId="{7E1F8563-24A2-4F7A-9ED8-C4A8AD217297}">
      <dgm:prSet phldrT="[Text]" custT="1"/>
      <dgm:spPr>
        <a:solidFill>
          <a:srgbClr val="EAAA00"/>
        </a:solidFill>
        <a:ln w="28575">
          <a:solidFill>
            <a:srgbClr val="2C9ED9"/>
          </a:solidFill>
        </a:ln>
      </dgm:spPr>
      <dgm:t>
        <a:bodyPr/>
        <a:lstStyle/>
        <a:p>
          <a:r>
            <a:rPr lang="en-US" sz="1600" b="1" dirty="0">
              <a:solidFill>
                <a:schemeClr val="tx1">
                  <a:lumMod val="50000"/>
                </a:schemeClr>
              </a:solidFill>
            </a:rPr>
            <a:t>Non-Summative Tests</a:t>
          </a:r>
        </a:p>
      </dgm:t>
    </dgm:pt>
    <dgm:pt modelId="{D94534AD-6F98-417E-B758-12FA466798CC}" type="parTrans" cxnId="{D25C0DE0-4425-48DA-B89B-47AA2757A875}">
      <dgm:prSet/>
      <dgm:spPr>
        <a:ln>
          <a:solidFill>
            <a:srgbClr val="2C9ED9"/>
          </a:solidFill>
        </a:ln>
      </dgm:spPr>
      <dgm:t>
        <a:bodyPr/>
        <a:lstStyle/>
        <a:p>
          <a:endParaRPr lang="en-US"/>
        </a:p>
      </dgm:t>
    </dgm:pt>
    <dgm:pt modelId="{1DEBC8B5-DBF2-49A1-ADB0-C0459534183F}" type="sibTrans" cxnId="{D25C0DE0-4425-48DA-B89B-47AA2757A875}">
      <dgm:prSet/>
      <dgm:spPr/>
      <dgm:t>
        <a:bodyPr/>
        <a:lstStyle/>
        <a:p>
          <a:endParaRPr lang="en-US"/>
        </a:p>
      </dgm:t>
    </dgm:pt>
    <dgm:pt modelId="{E82B3B99-FBFB-4EF6-84B3-669AD711E739}">
      <dgm:prSet phldrT="[Text]" custT="1"/>
      <dgm:spPr>
        <a:solidFill>
          <a:srgbClr val="EAAA00"/>
        </a:solidFill>
        <a:ln w="28575">
          <a:solidFill>
            <a:srgbClr val="2C9ED9"/>
          </a:solidFill>
        </a:ln>
      </dgm:spPr>
      <dgm:t>
        <a:bodyPr/>
        <a:lstStyle/>
        <a:p>
          <a:pPr algn="ctr">
            <a:buNone/>
          </a:pPr>
          <a:r>
            <a:rPr lang="en-US" sz="1400" b="1" dirty="0">
              <a:solidFill>
                <a:schemeClr val="tx1">
                  <a:lumMod val="50000"/>
                </a:schemeClr>
              </a:solidFill>
            </a:rPr>
            <a:t>Benchmarks</a:t>
          </a:r>
          <a:r>
            <a:rPr lang="en-US" sz="1400" dirty="0">
              <a:solidFill>
                <a:schemeClr val="tx1">
                  <a:lumMod val="50000"/>
                </a:schemeClr>
              </a:solidFill>
            </a:rPr>
            <a:t>:</a:t>
          </a:r>
        </a:p>
        <a:p>
          <a:pPr algn="l">
            <a:buFont typeface="Arial" panose="020B0604020202020204" pitchFamily="34" charset="0"/>
            <a:buChar char="•"/>
          </a:pPr>
          <a:r>
            <a:rPr lang="en-US" sz="1400" dirty="0">
              <a:solidFill>
                <a:schemeClr val="tx1">
                  <a:lumMod val="50000"/>
                </a:schemeClr>
              </a:solidFill>
            </a:rPr>
            <a:t>—fixed-form tests following Ohio’s State Tests blueprints</a:t>
          </a:r>
        </a:p>
        <a:p>
          <a:pPr algn="l">
            <a:buFont typeface="Arial" panose="020B0604020202020204" pitchFamily="34" charset="0"/>
            <a:buChar char="•"/>
          </a:pPr>
          <a:r>
            <a:rPr lang="en-US" sz="1400" dirty="0">
              <a:solidFill>
                <a:schemeClr val="tx1">
                  <a:lumMod val="50000"/>
                </a:schemeClr>
              </a:solidFill>
            </a:rPr>
            <a:t>—users can compare item-level scores across all students</a:t>
          </a:r>
        </a:p>
        <a:p>
          <a:pPr algn="l">
            <a:buFont typeface="Arial" panose="020B0604020202020204" pitchFamily="34" charset="0"/>
            <a:buChar char="•"/>
          </a:pPr>
          <a:r>
            <a:rPr lang="en-US" sz="1400" dirty="0">
              <a:solidFill>
                <a:schemeClr val="tx1">
                  <a:lumMod val="50000"/>
                </a:schemeClr>
              </a:solidFill>
            </a:rPr>
            <a:t>—reported with familiar scale scores and performance levels</a:t>
          </a:r>
          <a:endParaRPr lang="en-US" sz="1400" dirty="0">
            <a:solidFill>
              <a:schemeClr val="accent1">
                <a:lumMod val="50000"/>
              </a:schemeClr>
            </a:solidFill>
          </a:endParaRPr>
        </a:p>
      </dgm:t>
    </dgm:pt>
    <dgm:pt modelId="{1ACC7983-76C9-4065-8BC5-8926A14AB445}" type="parTrans" cxnId="{A979448D-7408-4514-AFF4-7BC0B87B7CF5}">
      <dgm:prSet/>
      <dgm:spPr>
        <a:ln w="38100">
          <a:solidFill>
            <a:srgbClr val="2C9ED9"/>
          </a:solidFill>
        </a:ln>
      </dgm:spPr>
      <dgm:t>
        <a:bodyPr/>
        <a:lstStyle/>
        <a:p>
          <a:endParaRPr lang="en-US"/>
        </a:p>
      </dgm:t>
    </dgm:pt>
    <dgm:pt modelId="{4C9BE9EA-66B9-4D10-ABAB-0C9621B8CB6F}" type="sibTrans" cxnId="{A979448D-7408-4514-AFF4-7BC0B87B7CF5}">
      <dgm:prSet/>
      <dgm:spPr/>
      <dgm:t>
        <a:bodyPr/>
        <a:lstStyle/>
        <a:p>
          <a:endParaRPr lang="en-US"/>
        </a:p>
      </dgm:t>
    </dgm:pt>
    <dgm:pt modelId="{71194D99-27D6-4C87-9399-0A630CF1D914}">
      <dgm:prSet phldrT="[Text]" custT="1"/>
      <dgm:spPr>
        <a:solidFill>
          <a:srgbClr val="EAAA00"/>
        </a:solidFill>
        <a:ln w="28575">
          <a:solidFill>
            <a:srgbClr val="2C9ED9"/>
          </a:solidFill>
        </a:ln>
      </dgm:spPr>
      <dgm:t>
        <a:bodyPr/>
        <a:lstStyle/>
        <a:p>
          <a:pPr algn="ctr"/>
          <a:r>
            <a:rPr lang="en-US" sz="1400" b="1" dirty="0">
              <a:solidFill>
                <a:schemeClr val="tx1">
                  <a:lumMod val="50000"/>
                </a:schemeClr>
              </a:solidFill>
            </a:rPr>
            <a:t>Checkpoints:</a:t>
          </a:r>
        </a:p>
        <a:p>
          <a:pPr algn="l"/>
          <a:r>
            <a:rPr lang="en-US" sz="1400" b="0" dirty="0">
              <a:solidFill>
                <a:schemeClr val="tx1">
                  <a:lumMod val="50000"/>
                </a:schemeClr>
              </a:solidFill>
            </a:rPr>
            <a:t>—fixed-form tests that cover a single reporting category</a:t>
          </a:r>
        </a:p>
        <a:p>
          <a:pPr algn="l"/>
          <a:r>
            <a:rPr lang="en-US" sz="1400" b="0" dirty="0">
              <a:solidFill>
                <a:schemeClr val="tx1">
                  <a:lumMod val="50000"/>
                </a:schemeClr>
              </a:solidFill>
            </a:rPr>
            <a:t>—users can see item-level scores for individual students</a:t>
          </a:r>
          <a:br>
            <a:rPr lang="en-US" sz="1400" b="0" dirty="0">
              <a:solidFill>
                <a:schemeClr val="tx1">
                  <a:lumMod val="50000"/>
                </a:schemeClr>
              </a:solidFill>
            </a:rPr>
          </a:br>
          <a:r>
            <a:rPr lang="en-US" sz="1400" dirty="0">
              <a:solidFill>
                <a:schemeClr val="tx1">
                  <a:lumMod val="50000"/>
                </a:schemeClr>
              </a:solidFill>
            </a:rPr>
            <a:t>—reported with raw scores</a:t>
          </a:r>
        </a:p>
      </dgm:t>
    </dgm:pt>
    <dgm:pt modelId="{796E606E-22AC-4734-BC2F-316B08C9F230}" type="parTrans" cxnId="{DF1D1630-6C9B-4623-9096-42BAF72C74B8}">
      <dgm:prSet/>
      <dgm:spPr>
        <a:ln w="38100">
          <a:solidFill>
            <a:srgbClr val="2C9ED9"/>
          </a:solidFill>
        </a:ln>
      </dgm:spPr>
      <dgm:t>
        <a:bodyPr/>
        <a:lstStyle/>
        <a:p>
          <a:endParaRPr lang="en-US"/>
        </a:p>
      </dgm:t>
    </dgm:pt>
    <dgm:pt modelId="{64BEF807-0F34-4D8E-96B6-EAF7C7F537D3}" type="sibTrans" cxnId="{DF1D1630-6C9B-4623-9096-42BAF72C74B8}">
      <dgm:prSet/>
      <dgm:spPr/>
      <dgm:t>
        <a:bodyPr/>
        <a:lstStyle/>
        <a:p>
          <a:endParaRPr lang="en-US"/>
        </a:p>
      </dgm:t>
    </dgm:pt>
    <dgm:pt modelId="{E43A43FB-A19E-4690-A121-C8F4AB6A424E}">
      <dgm:prSet phldrT="[Text]" custT="1"/>
      <dgm:spPr>
        <a:solidFill>
          <a:srgbClr val="4C9237"/>
        </a:solidFill>
        <a:ln w="28575">
          <a:solidFill>
            <a:srgbClr val="2C9ED9"/>
          </a:solidFill>
        </a:ln>
      </dgm:spPr>
      <dgm:t>
        <a:bodyPr/>
        <a:lstStyle/>
        <a:p>
          <a:r>
            <a:rPr lang="en-US" sz="1600" b="1" dirty="0">
              <a:solidFill>
                <a:schemeClr val="tx1">
                  <a:lumMod val="50000"/>
                </a:schemeClr>
              </a:solidFill>
            </a:rPr>
            <a:t>Summative Tests</a:t>
          </a:r>
        </a:p>
      </dgm:t>
    </dgm:pt>
    <dgm:pt modelId="{F2FB501E-C54D-43BD-BFA9-DE00DE69E929}" type="parTrans" cxnId="{0ACED5F8-9424-4328-B03F-0976C501B0DA}">
      <dgm:prSet/>
      <dgm:spPr>
        <a:ln>
          <a:solidFill>
            <a:srgbClr val="2C9ED9"/>
          </a:solidFill>
        </a:ln>
      </dgm:spPr>
      <dgm:t>
        <a:bodyPr/>
        <a:lstStyle/>
        <a:p>
          <a:endParaRPr lang="en-US"/>
        </a:p>
      </dgm:t>
    </dgm:pt>
    <dgm:pt modelId="{D031A72C-97AB-4170-9CA4-69638544AEB9}" type="sibTrans" cxnId="{0ACED5F8-9424-4328-B03F-0976C501B0DA}">
      <dgm:prSet/>
      <dgm:spPr/>
      <dgm:t>
        <a:bodyPr/>
        <a:lstStyle/>
        <a:p>
          <a:endParaRPr lang="en-US"/>
        </a:p>
      </dgm:t>
    </dgm:pt>
    <dgm:pt modelId="{279924E1-6E7B-4E7A-9DF8-C1678D206C5F}">
      <dgm:prSet phldrT="[Text]" custT="1"/>
      <dgm:spPr>
        <a:solidFill>
          <a:srgbClr val="EAAA00"/>
        </a:solidFill>
        <a:ln w="28575">
          <a:solidFill>
            <a:srgbClr val="2C9ED9"/>
          </a:solidFill>
        </a:ln>
      </dgm:spPr>
      <dgm:t>
        <a:bodyPr/>
        <a:lstStyle/>
        <a:p>
          <a:pPr algn="ctr"/>
          <a:r>
            <a:rPr lang="en-US" sz="1400" b="1" dirty="0">
              <a:solidFill>
                <a:schemeClr val="tx1">
                  <a:lumMod val="50000"/>
                </a:schemeClr>
              </a:solidFill>
            </a:rPr>
            <a:t>Released Items:</a:t>
          </a:r>
        </a:p>
        <a:p>
          <a:pPr algn="l"/>
          <a:r>
            <a:rPr lang="en-US" sz="1400" dirty="0">
              <a:solidFill>
                <a:schemeClr val="tx1">
                  <a:lumMod val="50000"/>
                </a:schemeClr>
              </a:solidFill>
            </a:rPr>
            <a:t>—Collections of items released from prior operational forms</a:t>
          </a:r>
          <a:br>
            <a:rPr lang="en-US" sz="1400" dirty="0">
              <a:solidFill>
                <a:schemeClr val="tx1">
                  <a:lumMod val="50000"/>
                </a:schemeClr>
              </a:solidFill>
            </a:rPr>
          </a:br>
          <a:r>
            <a:rPr lang="en-US" sz="1400" dirty="0">
              <a:solidFill>
                <a:schemeClr val="tx1">
                  <a:lumMod val="50000"/>
                </a:schemeClr>
              </a:solidFill>
            </a:rPr>
            <a:t>—</a:t>
          </a:r>
          <a:r>
            <a:rPr lang="en-US" sz="1400" b="0" dirty="0">
              <a:solidFill>
                <a:schemeClr val="tx1">
                  <a:lumMod val="50000"/>
                </a:schemeClr>
              </a:solidFill>
            </a:rPr>
            <a:t>users can see item-level scores for individual students</a:t>
          </a:r>
          <a:br>
            <a:rPr lang="en-US" sz="1400" b="1" dirty="0">
              <a:solidFill>
                <a:schemeClr val="tx1">
                  <a:lumMod val="50000"/>
                </a:schemeClr>
              </a:solidFill>
            </a:rPr>
          </a:br>
          <a:r>
            <a:rPr lang="en-US" sz="1400" dirty="0">
              <a:solidFill>
                <a:schemeClr val="tx1">
                  <a:lumMod val="50000"/>
                </a:schemeClr>
              </a:solidFill>
            </a:rPr>
            <a:t>—reported with raw scores</a:t>
          </a:r>
        </a:p>
      </dgm:t>
    </dgm:pt>
    <dgm:pt modelId="{960468FE-071F-45FD-A326-61C61D747646}" type="parTrans" cxnId="{F6338ED0-5BDE-4FD0-90A2-DA0C2DFB948C}">
      <dgm:prSet/>
      <dgm:spPr/>
      <dgm:t>
        <a:bodyPr/>
        <a:lstStyle/>
        <a:p>
          <a:endParaRPr lang="en-US"/>
        </a:p>
      </dgm:t>
    </dgm:pt>
    <dgm:pt modelId="{30BF93F3-546E-4FAC-A27C-A64801F985D4}" type="sibTrans" cxnId="{F6338ED0-5BDE-4FD0-90A2-DA0C2DFB948C}">
      <dgm:prSet/>
      <dgm:spPr/>
      <dgm:t>
        <a:bodyPr/>
        <a:lstStyle/>
        <a:p>
          <a:endParaRPr lang="en-US"/>
        </a:p>
      </dgm:t>
    </dgm:pt>
    <dgm:pt modelId="{9F019D93-478B-44A2-9530-E27B32ED5860}" type="pres">
      <dgm:prSet presAssocID="{73E9AE58-3978-43C3-A49C-FDA98DFA5784}" presName="diagram" presStyleCnt="0">
        <dgm:presLayoutVars>
          <dgm:chPref val="1"/>
          <dgm:dir/>
          <dgm:animOne val="branch"/>
          <dgm:animLvl val="lvl"/>
          <dgm:resizeHandles val="exact"/>
        </dgm:presLayoutVars>
      </dgm:prSet>
      <dgm:spPr/>
    </dgm:pt>
    <dgm:pt modelId="{03C9B4A1-592B-432B-8396-199B1333B320}" type="pres">
      <dgm:prSet presAssocID="{EF59B495-BA2C-4C2F-B51B-2357AB941907}" presName="root1" presStyleCnt="0"/>
      <dgm:spPr/>
    </dgm:pt>
    <dgm:pt modelId="{38B89841-B2AF-4FBC-B2BC-10CBD46DBE93}" type="pres">
      <dgm:prSet presAssocID="{EF59B495-BA2C-4C2F-B51B-2357AB941907}" presName="LevelOneTextNode" presStyleLbl="node0" presStyleIdx="0" presStyleCnt="1" custLinFactNeighborX="1758" custLinFactNeighborY="7870">
        <dgm:presLayoutVars>
          <dgm:chPref val="3"/>
        </dgm:presLayoutVars>
      </dgm:prSet>
      <dgm:spPr/>
    </dgm:pt>
    <dgm:pt modelId="{2F5A197D-9001-43C8-9211-32C2C7669639}" type="pres">
      <dgm:prSet presAssocID="{EF59B495-BA2C-4C2F-B51B-2357AB941907}" presName="level2hierChild" presStyleCnt="0"/>
      <dgm:spPr/>
    </dgm:pt>
    <dgm:pt modelId="{0232D960-0252-4FDE-A4DA-92206D7DFC1B}" type="pres">
      <dgm:prSet presAssocID="{D94534AD-6F98-417E-B758-12FA466798CC}" presName="conn2-1" presStyleLbl="parChTrans1D2" presStyleIdx="0" presStyleCnt="2"/>
      <dgm:spPr/>
    </dgm:pt>
    <dgm:pt modelId="{B55D7DC8-D237-46BE-87CC-8A1DDE615AF2}" type="pres">
      <dgm:prSet presAssocID="{D94534AD-6F98-417E-B758-12FA466798CC}" presName="connTx" presStyleLbl="parChTrans1D2" presStyleIdx="0" presStyleCnt="2"/>
      <dgm:spPr/>
    </dgm:pt>
    <dgm:pt modelId="{4716B65F-9184-4BC0-A3AE-F163B7381BCD}" type="pres">
      <dgm:prSet presAssocID="{7E1F8563-24A2-4F7A-9ED8-C4A8AD217297}" presName="root2" presStyleCnt="0"/>
      <dgm:spPr/>
    </dgm:pt>
    <dgm:pt modelId="{C545102A-CAD7-4090-99C3-726DF6AAC372}" type="pres">
      <dgm:prSet presAssocID="{7E1F8563-24A2-4F7A-9ED8-C4A8AD217297}" presName="LevelTwoTextNode" presStyleLbl="node2" presStyleIdx="0" presStyleCnt="2" custLinFactY="19620" custLinFactNeighborY="100000">
        <dgm:presLayoutVars>
          <dgm:chPref val="3"/>
        </dgm:presLayoutVars>
      </dgm:prSet>
      <dgm:spPr/>
    </dgm:pt>
    <dgm:pt modelId="{9D74044A-AECD-48DF-A199-CB9CF6034B61}" type="pres">
      <dgm:prSet presAssocID="{7E1F8563-24A2-4F7A-9ED8-C4A8AD217297}" presName="level3hierChild" presStyleCnt="0"/>
      <dgm:spPr/>
    </dgm:pt>
    <dgm:pt modelId="{0F32E70E-51D7-44E2-A75B-4912DDB4EE97}" type="pres">
      <dgm:prSet presAssocID="{1ACC7983-76C9-4065-8BC5-8926A14AB445}" presName="conn2-1" presStyleLbl="parChTrans1D3" presStyleIdx="0" presStyleCnt="3"/>
      <dgm:spPr/>
    </dgm:pt>
    <dgm:pt modelId="{637B2FE9-3CB3-4D4B-B055-2FFE1AE93FE1}" type="pres">
      <dgm:prSet presAssocID="{1ACC7983-76C9-4065-8BC5-8926A14AB445}" presName="connTx" presStyleLbl="parChTrans1D3" presStyleIdx="0" presStyleCnt="3"/>
      <dgm:spPr/>
    </dgm:pt>
    <dgm:pt modelId="{58BA9F8C-B83D-47CB-B6CC-A1E0D18C75F8}" type="pres">
      <dgm:prSet presAssocID="{E82B3B99-FBFB-4EF6-84B3-669AD711E739}" presName="root2" presStyleCnt="0"/>
      <dgm:spPr/>
    </dgm:pt>
    <dgm:pt modelId="{1BC852D1-5068-47BC-9C47-9AAB5A68E9A8}" type="pres">
      <dgm:prSet presAssocID="{E82B3B99-FBFB-4EF6-84B3-669AD711E739}" presName="LevelTwoTextNode" presStyleLbl="node3" presStyleIdx="0" presStyleCnt="3" custScaleX="180917" custScaleY="183075" custLinFactNeighborX="618" custLinFactNeighborY="85535">
        <dgm:presLayoutVars>
          <dgm:chPref val="3"/>
        </dgm:presLayoutVars>
      </dgm:prSet>
      <dgm:spPr/>
    </dgm:pt>
    <dgm:pt modelId="{BC1C8BC5-7315-4EA5-A90D-8C2DD26766BE}" type="pres">
      <dgm:prSet presAssocID="{E82B3B99-FBFB-4EF6-84B3-669AD711E739}" presName="level3hierChild" presStyleCnt="0"/>
      <dgm:spPr/>
    </dgm:pt>
    <dgm:pt modelId="{EE20E9E2-EAE9-42DF-B930-6B0B517EAE0F}" type="pres">
      <dgm:prSet presAssocID="{796E606E-22AC-4734-BC2F-316B08C9F230}" presName="conn2-1" presStyleLbl="parChTrans1D3" presStyleIdx="1" presStyleCnt="3"/>
      <dgm:spPr/>
    </dgm:pt>
    <dgm:pt modelId="{F411BE30-47AC-431E-A71D-0148F85BF44B}" type="pres">
      <dgm:prSet presAssocID="{796E606E-22AC-4734-BC2F-316B08C9F230}" presName="connTx" presStyleLbl="parChTrans1D3" presStyleIdx="1" presStyleCnt="3"/>
      <dgm:spPr/>
    </dgm:pt>
    <dgm:pt modelId="{89A6EB2A-6D6D-4EF1-ADC4-5387EAB30938}" type="pres">
      <dgm:prSet presAssocID="{71194D99-27D6-4C87-9399-0A630CF1D914}" presName="root2" presStyleCnt="0"/>
      <dgm:spPr/>
    </dgm:pt>
    <dgm:pt modelId="{C2DD025B-6295-4092-8168-F5040A124BA7}" type="pres">
      <dgm:prSet presAssocID="{71194D99-27D6-4C87-9399-0A630CF1D914}" presName="LevelTwoTextNode" presStyleLbl="node3" presStyleIdx="1" presStyleCnt="3" custScaleX="178657" custScaleY="165234" custLinFactNeighborX="2878" custLinFactNeighborY="98177">
        <dgm:presLayoutVars>
          <dgm:chPref val="3"/>
        </dgm:presLayoutVars>
      </dgm:prSet>
      <dgm:spPr/>
    </dgm:pt>
    <dgm:pt modelId="{0BB2CFDD-36BC-447C-8660-52662EDBEC52}" type="pres">
      <dgm:prSet presAssocID="{71194D99-27D6-4C87-9399-0A630CF1D914}" presName="level3hierChild" presStyleCnt="0"/>
      <dgm:spPr/>
    </dgm:pt>
    <dgm:pt modelId="{5C18D0A9-14B4-4159-892F-DE97FC7E0B7D}" type="pres">
      <dgm:prSet presAssocID="{960468FE-071F-45FD-A326-61C61D747646}" presName="conn2-1" presStyleLbl="parChTrans1D3" presStyleIdx="2" presStyleCnt="3"/>
      <dgm:spPr/>
    </dgm:pt>
    <dgm:pt modelId="{E3071415-1CEE-4093-9A33-CEA409D16AD6}" type="pres">
      <dgm:prSet presAssocID="{960468FE-071F-45FD-A326-61C61D747646}" presName="connTx" presStyleLbl="parChTrans1D3" presStyleIdx="2" presStyleCnt="3"/>
      <dgm:spPr/>
    </dgm:pt>
    <dgm:pt modelId="{6F261CC7-D3E9-4ACD-90F5-A7AEBCFBD3B4}" type="pres">
      <dgm:prSet presAssocID="{279924E1-6E7B-4E7A-9DF8-C1678D206C5F}" presName="root2" presStyleCnt="0"/>
      <dgm:spPr/>
    </dgm:pt>
    <dgm:pt modelId="{C10D558F-3D5E-4612-ABCE-3920BC1CA1E2}" type="pres">
      <dgm:prSet presAssocID="{279924E1-6E7B-4E7A-9DF8-C1678D206C5F}" presName="LevelTwoTextNode" presStyleLbl="node3" presStyleIdx="2" presStyleCnt="3" custScaleX="177330" custScaleY="165000" custLinFactY="10097" custLinFactNeighborX="-233" custLinFactNeighborY="100000">
        <dgm:presLayoutVars>
          <dgm:chPref val="3"/>
        </dgm:presLayoutVars>
      </dgm:prSet>
      <dgm:spPr/>
    </dgm:pt>
    <dgm:pt modelId="{CC693BDA-0727-4EBE-ABF4-73B9C8773768}" type="pres">
      <dgm:prSet presAssocID="{279924E1-6E7B-4E7A-9DF8-C1678D206C5F}" presName="level3hierChild" presStyleCnt="0"/>
      <dgm:spPr/>
    </dgm:pt>
    <dgm:pt modelId="{1DBD1EE2-E480-4160-9B07-C22A1544978A}" type="pres">
      <dgm:prSet presAssocID="{F2FB501E-C54D-43BD-BFA9-DE00DE69E929}" presName="conn2-1" presStyleLbl="parChTrans1D2" presStyleIdx="1" presStyleCnt="2"/>
      <dgm:spPr/>
    </dgm:pt>
    <dgm:pt modelId="{BD402628-2D58-4F86-9BD3-9B4079B88709}" type="pres">
      <dgm:prSet presAssocID="{F2FB501E-C54D-43BD-BFA9-DE00DE69E929}" presName="connTx" presStyleLbl="parChTrans1D2" presStyleIdx="1" presStyleCnt="2"/>
      <dgm:spPr/>
    </dgm:pt>
    <dgm:pt modelId="{CDAB68F4-B1FD-4B96-9A0A-EF16780C0745}" type="pres">
      <dgm:prSet presAssocID="{E43A43FB-A19E-4690-A121-C8F4AB6A424E}" presName="root2" presStyleCnt="0"/>
      <dgm:spPr/>
    </dgm:pt>
    <dgm:pt modelId="{5C1E8213-F828-4F1B-BE5F-5C232D477A38}" type="pres">
      <dgm:prSet presAssocID="{E43A43FB-A19E-4690-A121-C8F4AB6A424E}" presName="LevelTwoTextNode" presStyleLbl="node2" presStyleIdx="1" presStyleCnt="2" custLinFactY="-33003" custLinFactNeighborX="728" custLinFactNeighborY="-100000">
        <dgm:presLayoutVars>
          <dgm:chPref val="3"/>
        </dgm:presLayoutVars>
      </dgm:prSet>
      <dgm:spPr/>
    </dgm:pt>
    <dgm:pt modelId="{86189C21-E39D-453C-8BEF-273842B807B0}" type="pres">
      <dgm:prSet presAssocID="{E43A43FB-A19E-4690-A121-C8F4AB6A424E}" presName="level3hierChild" presStyleCnt="0"/>
      <dgm:spPr/>
    </dgm:pt>
  </dgm:ptLst>
  <dgm:cxnLst>
    <dgm:cxn modelId="{B3D7A100-BBF4-442B-B0DD-3543C6DD8F26}" type="presOf" srcId="{71194D99-27D6-4C87-9399-0A630CF1D914}" destId="{C2DD025B-6295-4092-8168-F5040A124BA7}" srcOrd="0" destOrd="0" presId="urn:microsoft.com/office/officeart/2005/8/layout/hierarchy2"/>
    <dgm:cxn modelId="{475E5010-FBF0-4B4F-BC9D-6048C077AE38}" type="presOf" srcId="{796E606E-22AC-4734-BC2F-316B08C9F230}" destId="{EE20E9E2-EAE9-42DF-B930-6B0B517EAE0F}" srcOrd="0" destOrd="0" presId="urn:microsoft.com/office/officeart/2005/8/layout/hierarchy2"/>
    <dgm:cxn modelId="{DF1D1630-6C9B-4623-9096-42BAF72C74B8}" srcId="{7E1F8563-24A2-4F7A-9ED8-C4A8AD217297}" destId="{71194D99-27D6-4C87-9399-0A630CF1D914}" srcOrd="1" destOrd="0" parTransId="{796E606E-22AC-4734-BC2F-316B08C9F230}" sibTransId="{64BEF807-0F34-4D8E-96B6-EAF7C7F537D3}"/>
    <dgm:cxn modelId="{0FA13A37-EAFC-4E42-96C9-776D8FA40944}" type="presOf" srcId="{E43A43FB-A19E-4690-A121-C8F4AB6A424E}" destId="{5C1E8213-F828-4F1B-BE5F-5C232D477A38}" srcOrd="0" destOrd="0" presId="urn:microsoft.com/office/officeart/2005/8/layout/hierarchy2"/>
    <dgm:cxn modelId="{0B75273D-F7F0-4AA0-9D2C-F09C9168C2AE}" type="presOf" srcId="{D94534AD-6F98-417E-B758-12FA466798CC}" destId="{B55D7DC8-D237-46BE-87CC-8A1DDE615AF2}" srcOrd="1" destOrd="0" presId="urn:microsoft.com/office/officeart/2005/8/layout/hierarchy2"/>
    <dgm:cxn modelId="{CBA54160-A67E-4C41-A10A-51B2C7CC9C5A}" type="presOf" srcId="{960468FE-071F-45FD-A326-61C61D747646}" destId="{5C18D0A9-14B4-4159-892F-DE97FC7E0B7D}" srcOrd="0" destOrd="0" presId="urn:microsoft.com/office/officeart/2005/8/layout/hierarchy2"/>
    <dgm:cxn modelId="{923AC661-F4E4-4E96-B407-B3D30A1DB7C7}" type="presOf" srcId="{F2FB501E-C54D-43BD-BFA9-DE00DE69E929}" destId="{BD402628-2D58-4F86-9BD3-9B4079B88709}" srcOrd="1" destOrd="0" presId="urn:microsoft.com/office/officeart/2005/8/layout/hierarchy2"/>
    <dgm:cxn modelId="{76F20C67-F33C-42B8-A79D-B5396FDF06ED}" type="presOf" srcId="{EF59B495-BA2C-4C2F-B51B-2357AB941907}" destId="{38B89841-B2AF-4FBC-B2BC-10CBD46DBE93}" srcOrd="0" destOrd="0" presId="urn:microsoft.com/office/officeart/2005/8/layout/hierarchy2"/>
    <dgm:cxn modelId="{9E234F48-27D4-42C2-BD1D-0DDAEDB6D429}" type="presOf" srcId="{796E606E-22AC-4734-BC2F-316B08C9F230}" destId="{F411BE30-47AC-431E-A71D-0148F85BF44B}" srcOrd="1" destOrd="0" presId="urn:microsoft.com/office/officeart/2005/8/layout/hierarchy2"/>
    <dgm:cxn modelId="{B535B670-8AB5-4A57-B835-E07EE3720E61}" type="presOf" srcId="{F2FB501E-C54D-43BD-BFA9-DE00DE69E929}" destId="{1DBD1EE2-E480-4160-9B07-C22A1544978A}" srcOrd="0" destOrd="0" presId="urn:microsoft.com/office/officeart/2005/8/layout/hierarchy2"/>
    <dgm:cxn modelId="{272C5D52-7584-475D-9CC3-D1D58CA86EAB}" type="presOf" srcId="{279924E1-6E7B-4E7A-9DF8-C1678D206C5F}" destId="{C10D558F-3D5E-4612-ABCE-3920BC1CA1E2}" srcOrd="0" destOrd="0" presId="urn:microsoft.com/office/officeart/2005/8/layout/hierarchy2"/>
    <dgm:cxn modelId="{EB8E2D54-5E2F-42A4-8EB5-4D0B0976E905}" type="presOf" srcId="{1ACC7983-76C9-4065-8BC5-8926A14AB445}" destId="{0F32E70E-51D7-44E2-A75B-4912DDB4EE97}" srcOrd="0" destOrd="0" presId="urn:microsoft.com/office/officeart/2005/8/layout/hierarchy2"/>
    <dgm:cxn modelId="{F2F9E656-B232-4E33-846F-39BF3CED25D2}" srcId="{73E9AE58-3978-43C3-A49C-FDA98DFA5784}" destId="{EF59B495-BA2C-4C2F-B51B-2357AB941907}" srcOrd="0" destOrd="0" parTransId="{FD166C19-F94A-4F5D-A71E-1A26CCBAE116}" sibTransId="{2ACA93D8-2F18-47CA-93E3-4521E0C21619}"/>
    <dgm:cxn modelId="{4FB81584-EDDC-41BC-B28C-4B56FA90328A}" type="presOf" srcId="{E82B3B99-FBFB-4EF6-84B3-669AD711E739}" destId="{1BC852D1-5068-47BC-9C47-9AAB5A68E9A8}" srcOrd="0" destOrd="0" presId="urn:microsoft.com/office/officeart/2005/8/layout/hierarchy2"/>
    <dgm:cxn modelId="{A979448D-7408-4514-AFF4-7BC0B87B7CF5}" srcId="{7E1F8563-24A2-4F7A-9ED8-C4A8AD217297}" destId="{E82B3B99-FBFB-4EF6-84B3-669AD711E739}" srcOrd="0" destOrd="0" parTransId="{1ACC7983-76C9-4065-8BC5-8926A14AB445}" sibTransId="{4C9BE9EA-66B9-4D10-ABAB-0C9621B8CB6F}"/>
    <dgm:cxn modelId="{FCB9179C-D94C-46AD-BC4B-D33874760EBE}" type="presOf" srcId="{7E1F8563-24A2-4F7A-9ED8-C4A8AD217297}" destId="{C545102A-CAD7-4090-99C3-726DF6AAC372}" srcOrd="0" destOrd="0" presId="urn:microsoft.com/office/officeart/2005/8/layout/hierarchy2"/>
    <dgm:cxn modelId="{AA8480A3-576D-4832-8211-4601C1BD227B}" type="presOf" srcId="{73E9AE58-3978-43C3-A49C-FDA98DFA5784}" destId="{9F019D93-478B-44A2-9530-E27B32ED5860}" srcOrd="0" destOrd="0" presId="urn:microsoft.com/office/officeart/2005/8/layout/hierarchy2"/>
    <dgm:cxn modelId="{F6338ED0-5BDE-4FD0-90A2-DA0C2DFB948C}" srcId="{7E1F8563-24A2-4F7A-9ED8-C4A8AD217297}" destId="{279924E1-6E7B-4E7A-9DF8-C1678D206C5F}" srcOrd="2" destOrd="0" parTransId="{960468FE-071F-45FD-A326-61C61D747646}" sibTransId="{30BF93F3-546E-4FAC-A27C-A64801F985D4}"/>
    <dgm:cxn modelId="{D25C0DE0-4425-48DA-B89B-47AA2757A875}" srcId="{EF59B495-BA2C-4C2F-B51B-2357AB941907}" destId="{7E1F8563-24A2-4F7A-9ED8-C4A8AD217297}" srcOrd="0" destOrd="0" parTransId="{D94534AD-6F98-417E-B758-12FA466798CC}" sibTransId="{1DEBC8B5-DBF2-49A1-ADB0-C0459534183F}"/>
    <dgm:cxn modelId="{60E34CE8-0B6A-49AF-9329-0CDC451790A2}" type="presOf" srcId="{960468FE-071F-45FD-A326-61C61D747646}" destId="{E3071415-1CEE-4093-9A33-CEA409D16AD6}" srcOrd="1" destOrd="0" presId="urn:microsoft.com/office/officeart/2005/8/layout/hierarchy2"/>
    <dgm:cxn modelId="{13C0C9EB-FB65-4FF0-B294-883B23506BF8}" type="presOf" srcId="{1ACC7983-76C9-4065-8BC5-8926A14AB445}" destId="{637B2FE9-3CB3-4D4B-B055-2FFE1AE93FE1}" srcOrd="1" destOrd="0" presId="urn:microsoft.com/office/officeart/2005/8/layout/hierarchy2"/>
    <dgm:cxn modelId="{0A6D27F4-174D-4C19-A04B-46F423A0EE23}" type="presOf" srcId="{D94534AD-6F98-417E-B758-12FA466798CC}" destId="{0232D960-0252-4FDE-A4DA-92206D7DFC1B}" srcOrd="0" destOrd="0" presId="urn:microsoft.com/office/officeart/2005/8/layout/hierarchy2"/>
    <dgm:cxn modelId="{0ACED5F8-9424-4328-B03F-0976C501B0DA}" srcId="{EF59B495-BA2C-4C2F-B51B-2357AB941907}" destId="{E43A43FB-A19E-4690-A121-C8F4AB6A424E}" srcOrd="1" destOrd="0" parTransId="{F2FB501E-C54D-43BD-BFA9-DE00DE69E929}" sibTransId="{D031A72C-97AB-4170-9CA4-69638544AEB9}"/>
    <dgm:cxn modelId="{228DB647-5944-4AFD-8A5A-84E825C19D47}" type="presParOf" srcId="{9F019D93-478B-44A2-9530-E27B32ED5860}" destId="{03C9B4A1-592B-432B-8396-199B1333B320}" srcOrd="0" destOrd="0" presId="urn:microsoft.com/office/officeart/2005/8/layout/hierarchy2"/>
    <dgm:cxn modelId="{82A4D21D-D4D0-4074-98A8-92A796BE72A9}" type="presParOf" srcId="{03C9B4A1-592B-432B-8396-199B1333B320}" destId="{38B89841-B2AF-4FBC-B2BC-10CBD46DBE93}" srcOrd="0" destOrd="0" presId="urn:microsoft.com/office/officeart/2005/8/layout/hierarchy2"/>
    <dgm:cxn modelId="{88D588BF-DB32-4EC4-AC84-3869581638B4}" type="presParOf" srcId="{03C9B4A1-592B-432B-8396-199B1333B320}" destId="{2F5A197D-9001-43C8-9211-32C2C7669639}" srcOrd="1" destOrd="0" presId="urn:microsoft.com/office/officeart/2005/8/layout/hierarchy2"/>
    <dgm:cxn modelId="{48698CCD-4578-47F9-A6D3-14C0D394DB44}" type="presParOf" srcId="{2F5A197D-9001-43C8-9211-32C2C7669639}" destId="{0232D960-0252-4FDE-A4DA-92206D7DFC1B}" srcOrd="0" destOrd="0" presId="urn:microsoft.com/office/officeart/2005/8/layout/hierarchy2"/>
    <dgm:cxn modelId="{6854E846-BEF4-43A5-8D1D-36EC3D8F1D04}" type="presParOf" srcId="{0232D960-0252-4FDE-A4DA-92206D7DFC1B}" destId="{B55D7DC8-D237-46BE-87CC-8A1DDE615AF2}" srcOrd="0" destOrd="0" presId="urn:microsoft.com/office/officeart/2005/8/layout/hierarchy2"/>
    <dgm:cxn modelId="{B6B38027-D8AC-4197-A26F-FEA61CCB8900}" type="presParOf" srcId="{2F5A197D-9001-43C8-9211-32C2C7669639}" destId="{4716B65F-9184-4BC0-A3AE-F163B7381BCD}" srcOrd="1" destOrd="0" presId="urn:microsoft.com/office/officeart/2005/8/layout/hierarchy2"/>
    <dgm:cxn modelId="{9D68FA1E-F11D-496D-B6CE-657A34CC32CF}" type="presParOf" srcId="{4716B65F-9184-4BC0-A3AE-F163B7381BCD}" destId="{C545102A-CAD7-4090-99C3-726DF6AAC372}" srcOrd="0" destOrd="0" presId="urn:microsoft.com/office/officeart/2005/8/layout/hierarchy2"/>
    <dgm:cxn modelId="{C65E731D-C71B-43EF-96FA-107E6F7BFB2C}" type="presParOf" srcId="{4716B65F-9184-4BC0-A3AE-F163B7381BCD}" destId="{9D74044A-AECD-48DF-A199-CB9CF6034B61}" srcOrd="1" destOrd="0" presId="urn:microsoft.com/office/officeart/2005/8/layout/hierarchy2"/>
    <dgm:cxn modelId="{9F232321-24CB-45E1-81B4-C81F0290123A}" type="presParOf" srcId="{9D74044A-AECD-48DF-A199-CB9CF6034B61}" destId="{0F32E70E-51D7-44E2-A75B-4912DDB4EE97}" srcOrd="0" destOrd="0" presId="urn:microsoft.com/office/officeart/2005/8/layout/hierarchy2"/>
    <dgm:cxn modelId="{E66B411D-F2AF-49AF-8172-4A1E19CBA10C}" type="presParOf" srcId="{0F32E70E-51D7-44E2-A75B-4912DDB4EE97}" destId="{637B2FE9-3CB3-4D4B-B055-2FFE1AE93FE1}" srcOrd="0" destOrd="0" presId="urn:microsoft.com/office/officeart/2005/8/layout/hierarchy2"/>
    <dgm:cxn modelId="{3C3647F4-826F-4CF0-B6F6-087BDBAEE8D7}" type="presParOf" srcId="{9D74044A-AECD-48DF-A199-CB9CF6034B61}" destId="{58BA9F8C-B83D-47CB-B6CC-A1E0D18C75F8}" srcOrd="1" destOrd="0" presId="urn:microsoft.com/office/officeart/2005/8/layout/hierarchy2"/>
    <dgm:cxn modelId="{3BB050A1-6152-4B6E-8579-75D6DD755CE6}" type="presParOf" srcId="{58BA9F8C-B83D-47CB-B6CC-A1E0D18C75F8}" destId="{1BC852D1-5068-47BC-9C47-9AAB5A68E9A8}" srcOrd="0" destOrd="0" presId="urn:microsoft.com/office/officeart/2005/8/layout/hierarchy2"/>
    <dgm:cxn modelId="{72E45D80-FE31-4C33-9DC1-ED2CD5E6A650}" type="presParOf" srcId="{58BA9F8C-B83D-47CB-B6CC-A1E0D18C75F8}" destId="{BC1C8BC5-7315-4EA5-A90D-8C2DD26766BE}" srcOrd="1" destOrd="0" presId="urn:microsoft.com/office/officeart/2005/8/layout/hierarchy2"/>
    <dgm:cxn modelId="{95425A41-88F2-4002-9DCA-57A54DE838B6}" type="presParOf" srcId="{9D74044A-AECD-48DF-A199-CB9CF6034B61}" destId="{EE20E9E2-EAE9-42DF-B930-6B0B517EAE0F}" srcOrd="2" destOrd="0" presId="urn:microsoft.com/office/officeart/2005/8/layout/hierarchy2"/>
    <dgm:cxn modelId="{AF8132AB-7338-47F9-BBC3-C41C5566EF5D}" type="presParOf" srcId="{EE20E9E2-EAE9-42DF-B930-6B0B517EAE0F}" destId="{F411BE30-47AC-431E-A71D-0148F85BF44B}" srcOrd="0" destOrd="0" presId="urn:microsoft.com/office/officeart/2005/8/layout/hierarchy2"/>
    <dgm:cxn modelId="{0A06F0EA-CB46-4461-9833-B35C2A6E02AF}" type="presParOf" srcId="{9D74044A-AECD-48DF-A199-CB9CF6034B61}" destId="{89A6EB2A-6D6D-4EF1-ADC4-5387EAB30938}" srcOrd="3" destOrd="0" presId="urn:microsoft.com/office/officeart/2005/8/layout/hierarchy2"/>
    <dgm:cxn modelId="{792FEF82-5071-40AC-8C59-2746C18B0BA0}" type="presParOf" srcId="{89A6EB2A-6D6D-4EF1-ADC4-5387EAB30938}" destId="{C2DD025B-6295-4092-8168-F5040A124BA7}" srcOrd="0" destOrd="0" presId="urn:microsoft.com/office/officeart/2005/8/layout/hierarchy2"/>
    <dgm:cxn modelId="{0FF2FA45-A895-4CA3-8128-4D09F8EC62C4}" type="presParOf" srcId="{89A6EB2A-6D6D-4EF1-ADC4-5387EAB30938}" destId="{0BB2CFDD-36BC-447C-8660-52662EDBEC52}" srcOrd="1" destOrd="0" presId="urn:microsoft.com/office/officeart/2005/8/layout/hierarchy2"/>
    <dgm:cxn modelId="{6AF02513-E4ED-45CD-8F9C-567FD90CEA79}" type="presParOf" srcId="{9D74044A-AECD-48DF-A199-CB9CF6034B61}" destId="{5C18D0A9-14B4-4159-892F-DE97FC7E0B7D}" srcOrd="4" destOrd="0" presId="urn:microsoft.com/office/officeart/2005/8/layout/hierarchy2"/>
    <dgm:cxn modelId="{6DB6FD72-5710-4C01-91F0-A0B23A1213E0}" type="presParOf" srcId="{5C18D0A9-14B4-4159-892F-DE97FC7E0B7D}" destId="{E3071415-1CEE-4093-9A33-CEA409D16AD6}" srcOrd="0" destOrd="0" presId="urn:microsoft.com/office/officeart/2005/8/layout/hierarchy2"/>
    <dgm:cxn modelId="{FC60475F-28C8-4C0C-8E3A-19C2D422BE60}" type="presParOf" srcId="{9D74044A-AECD-48DF-A199-CB9CF6034B61}" destId="{6F261CC7-D3E9-4ACD-90F5-A7AEBCFBD3B4}" srcOrd="5" destOrd="0" presId="urn:microsoft.com/office/officeart/2005/8/layout/hierarchy2"/>
    <dgm:cxn modelId="{A95DCF62-F1F6-480A-8BD0-DF085BA2CFDA}" type="presParOf" srcId="{6F261CC7-D3E9-4ACD-90F5-A7AEBCFBD3B4}" destId="{C10D558F-3D5E-4612-ABCE-3920BC1CA1E2}" srcOrd="0" destOrd="0" presId="urn:microsoft.com/office/officeart/2005/8/layout/hierarchy2"/>
    <dgm:cxn modelId="{CC47CB65-8329-4220-97C0-15575DD1EADE}" type="presParOf" srcId="{6F261CC7-D3E9-4ACD-90F5-A7AEBCFBD3B4}" destId="{CC693BDA-0727-4EBE-ABF4-73B9C8773768}" srcOrd="1" destOrd="0" presId="urn:microsoft.com/office/officeart/2005/8/layout/hierarchy2"/>
    <dgm:cxn modelId="{DE76EF02-B38B-4EA7-965D-DBA2AD7FDBDB}" type="presParOf" srcId="{2F5A197D-9001-43C8-9211-32C2C7669639}" destId="{1DBD1EE2-E480-4160-9B07-C22A1544978A}" srcOrd="2" destOrd="0" presId="urn:microsoft.com/office/officeart/2005/8/layout/hierarchy2"/>
    <dgm:cxn modelId="{E3DB928A-8B42-4979-97CE-448967B63B8C}" type="presParOf" srcId="{1DBD1EE2-E480-4160-9B07-C22A1544978A}" destId="{BD402628-2D58-4F86-9BD3-9B4079B88709}" srcOrd="0" destOrd="0" presId="urn:microsoft.com/office/officeart/2005/8/layout/hierarchy2"/>
    <dgm:cxn modelId="{FD227534-3A61-4CC0-84DA-C43ADCD1CB73}" type="presParOf" srcId="{2F5A197D-9001-43C8-9211-32C2C7669639}" destId="{CDAB68F4-B1FD-4B96-9A0A-EF16780C0745}" srcOrd="3" destOrd="0" presId="urn:microsoft.com/office/officeart/2005/8/layout/hierarchy2"/>
    <dgm:cxn modelId="{B1791B9F-1658-4546-9733-D704B93BB998}" type="presParOf" srcId="{CDAB68F4-B1FD-4B96-9A0A-EF16780C0745}" destId="{5C1E8213-F828-4F1B-BE5F-5C232D477A38}" srcOrd="0" destOrd="0" presId="urn:microsoft.com/office/officeart/2005/8/layout/hierarchy2"/>
    <dgm:cxn modelId="{344474F6-9C86-4854-B8D9-C94789E7DED8}" type="presParOf" srcId="{CDAB68F4-B1FD-4B96-9A0A-EF16780C0745}" destId="{86189C21-E39D-453C-8BEF-273842B807B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89841-B2AF-4FBC-B2BC-10CBD46DBE93}">
      <dsp:nvSpPr>
        <dsp:cNvPr id="0" name=""/>
        <dsp:cNvSpPr/>
      </dsp:nvSpPr>
      <dsp:spPr>
        <a:xfrm>
          <a:off x="41784" y="3492133"/>
          <a:ext cx="1758725" cy="879362"/>
        </a:xfrm>
        <a:prstGeom prst="roundRect">
          <a:avLst>
            <a:gd name="adj" fmla="val 10000"/>
          </a:avLst>
        </a:prstGeom>
        <a:solidFill>
          <a:srgbClr val="DAE9F6"/>
        </a:solidFill>
        <a:ln w="38100" cap="flat" cmpd="sng" algn="ctr">
          <a:solidFill>
            <a:srgbClr val="2C9ED9"/>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lumMod val="50000"/>
                </a:schemeClr>
              </a:solidFill>
            </a:rPr>
            <a:t>All Tests</a:t>
          </a:r>
        </a:p>
      </dsp:txBody>
      <dsp:txXfrm>
        <a:off x="67540" y="3517889"/>
        <a:ext cx="1707213" cy="827850"/>
      </dsp:txXfrm>
    </dsp:sp>
    <dsp:sp modelId="{0232D960-0252-4FDE-A4DA-92206D7DFC1B}">
      <dsp:nvSpPr>
        <dsp:cNvPr id="0" name=""/>
        <dsp:cNvSpPr/>
      </dsp:nvSpPr>
      <dsp:spPr>
        <a:xfrm rot="2120882">
          <a:off x="1724506" y="4158554"/>
          <a:ext cx="824581" cy="23575"/>
        </a:xfrm>
        <a:custGeom>
          <a:avLst/>
          <a:gdLst/>
          <a:ahLst/>
          <a:cxnLst/>
          <a:rect l="0" t="0" r="0" b="0"/>
          <a:pathLst>
            <a:path>
              <a:moveTo>
                <a:pt x="0" y="11787"/>
              </a:moveTo>
              <a:lnTo>
                <a:pt x="824581" y="11787"/>
              </a:lnTo>
            </a:path>
          </a:pathLst>
        </a:custGeom>
        <a:noFill/>
        <a:ln w="12700" cap="flat" cmpd="sng" algn="ctr">
          <a:solidFill>
            <a:srgbClr val="2C9ED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16182" y="4149727"/>
        <a:ext cx="41229" cy="41229"/>
      </dsp:txXfrm>
    </dsp:sp>
    <dsp:sp modelId="{C545102A-CAD7-4090-99C3-726DF6AAC372}">
      <dsp:nvSpPr>
        <dsp:cNvPr id="0" name=""/>
        <dsp:cNvSpPr/>
      </dsp:nvSpPr>
      <dsp:spPr>
        <a:xfrm>
          <a:off x="2473082" y="3969188"/>
          <a:ext cx="1758725" cy="879362"/>
        </a:xfrm>
        <a:prstGeom prst="roundRect">
          <a:avLst>
            <a:gd name="adj" fmla="val 10000"/>
          </a:avLst>
        </a:prstGeom>
        <a:solidFill>
          <a:srgbClr val="EAAA00"/>
        </a:solidFill>
        <a:ln w="28575" cap="flat" cmpd="sng" algn="ctr">
          <a:solidFill>
            <a:srgbClr val="2C9ED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lumMod val="50000"/>
                </a:schemeClr>
              </a:solidFill>
            </a:rPr>
            <a:t>Non-Summative Tests</a:t>
          </a:r>
        </a:p>
      </dsp:txBody>
      <dsp:txXfrm>
        <a:off x="2498838" y="3994944"/>
        <a:ext cx="1707213" cy="827850"/>
      </dsp:txXfrm>
    </dsp:sp>
    <dsp:sp modelId="{0F32E70E-51D7-44E2-A75B-4912DDB4EE97}">
      <dsp:nvSpPr>
        <dsp:cNvPr id="0" name=""/>
        <dsp:cNvSpPr/>
      </dsp:nvSpPr>
      <dsp:spPr>
        <a:xfrm rot="17446149">
          <a:off x="3581725" y="3455275"/>
          <a:ext cx="2014523" cy="23575"/>
        </a:xfrm>
        <a:custGeom>
          <a:avLst/>
          <a:gdLst/>
          <a:ahLst/>
          <a:cxnLst/>
          <a:rect l="0" t="0" r="0" b="0"/>
          <a:pathLst>
            <a:path>
              <a:moveTo>
                <a:pt x="0" y="11787"/>
              </a:moveTo>
              <a:lnTo>
                <a:pt x="2014523" y="11787"/>
              </a:lnTo>
            </a:path>
          </a:pathLst>
        </a:custGeom>
        <a:noFill/>
        <a:ln w="38100" cap="flat" cmpd="sng" algn="ctr">
          <a:solidFill>
            <a:srgbClr val="2C9ED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538624" y="3416699"/>
        <a:ext cx="100726" cy="100726"/>
      </dsp:txXfrm>
    </dsp:sp>
    <dsp:sp modelId="{1BC852D1-5068-47BC-9C47-9AAB5A68E9A8}">
      <dsp:nvSpPr>
        <dsp:cNvPr id="0" name=""/>
        <dsp:cNvSpPr/>
      </dsp:nvSpPr>
      <dsp:spPr>
        <a:xfrm>
          <a:off x="4946165" y="1720309"/>
          <a:ext cx="3181834" cy="1609893"/>
        </a:xfrm>
        <a:prstGeom prst="roundRect">
          <a:avLst>
            <a:gd name="adj" fmla="val 10000"/>
          </a:avLst>
        </a:prstGeom>
        <a:solidFill>
          <a:srgbClr val="EAAA00"/>
        </a:solidFill>
        <a:ln w="28575" cap="flat" cmpd="sng" algn="ctr">
          <a:solidFill>
            <a:srgbClr val="2C9ED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lumMod val="50000"/>
                </a:schemeClr>
              </a:solidFill>
            </a:rPr>
            <a:t>Benchmarks</a:t>
          </a:r>
          <a:r>
            <a:rPr lang="en-US" sz="1400" kern="1200" dirty="0">
              <a:solidFill>
                <a:schemeClr val="tx1">
                  <a:lumMod val="50000"/>
                </a:schemeClr>
              </a:solidFill>
            </a:rPr>
            <a:t>:</a:t>
          </a:r>
        </a:p>
        <a:p>
          <a:pPr marL="0" lvl="0" indent="0" algn="l" defTabSz="622300">
            <a:lnSpc>
              <a:spcPct val="90000"/>
            </a:lnSpc>
            <a:spcBef>
              <a:spcPct val="0"/>
            </a:spcBef>
            <a:spcAft>
              <a:spcPct val="35000"/>
            </a:spcAft>
            <a:buFont typeface="Arial" panose="020B0604020202020204" pitchFamily="34" charset="0"/>
            <a:buNone/>
          </a:pPr>
          <a:r>
            <a:rPr lang="en-US" sz="1400" kern="1200" dirty="0">
              <a:solidFill>
                <a:schemeClr val="tx1">
                  <a:lumMod val="50000"/>
                </a:schemeClr>
              </a:solidFill>
            </a:rPr>
            <a:t>—fixed-form tests following Ohio’s State Tests blueprints</a:t>
          </a:r>
        </a:p>
        <a:p>
          <a:pPr marL="0" lvl="0" indent="0" algn="l" defTabSz="622300">
            <a:lnSpc>
              <a:spcPct val="90000"/>
            </a:lnSpc>
            <a:spcBef>
              <a:spcPct val="0"/>
            </a:spcBef>
            <a:spcAft>
              <a:spcPct val="35000"/>
            </a:spcAft>
            <a:buFont typeface="Arial" panose="020B0604020202020204" pitchFamily="34" charset="0"/>
            <a:buNone/>
          </a:pPr>
          <a:r>
            <a:rPr lang="en-US" sz="1400" kern="1200" dirty="0">
              <a:solidFill>
                <a:schemeClr val="tx1">
                  <a:lumMod val="50000"/>
                </a:schemeClr>
              </a:solidFill>
            </a:rPr>
            <a:t>—users can compare item-level scores across all students</a:t>
          </a:r>
        </a:p>
        <a:p>
          <a:pPr marL="0" lvl="0" indent="0" algn="l" defTabSz="622300">
            <a:lnSpc>
              <a:spcPct val="90000"/>
            </a:lnSpc>
            <a:spcBef>
              <a:spcPct val="0"/>
            </a:spcBef>
            <a:spcAft>
              <a:spcPct val="35000"/>
            </a:spcAft>
            <a:buFont typeface="Arial" panose="020B0604020202020204" pitchFamily="34" charset="0"/>
            <a:buNone/>
          </a:pPr>
          <a:r>
            <a:rPr lang="en-US" sz="1400" kern="1200" dirty="0">
              <a:solidFill>
                <a:schemeClr val="tx1">
                  <a:lumMod val="50000"/>
                </a:schemeClr>
              </a:solidFill>
            </a:rPr>
            <a:t>—reported with familiar scale scores and performance levels</a:t>
          </a:r>
          <a:endParaRPr lang="en-US" sz="1400" kern="1200" dirty="0">
            <a:solidFill>
              <a:schemeClr val="accent1">
                <a:lumMod val="50000"/>
              </a:schemeClr>
            </a:solidFill>
          </a:endParaRPr>
        </a:p>
      </dsp:txBody>
      <dsp:txXfrm>
        <a:off x="4993317" y="1767461"/>
        <a:ext cx="3087530" cy="1515589"/>
      </dsp:txXfrm>
    </dsp:sp>
    <dsp:sp modelId="{EE20E9E2-EAE9-42DF-B930-6B0B517EAE0F}">
      <dsp:nvSpPr>
        <dsp:cNvPr id="0" name=""/>
        <dsp:cNvSpPr/>
      </dsp:nvSpPr>
      <dsp:spPr>
        <a:xfrm rot="21106119">
          <a:off x="4227884" y="4342537"/>
          <a:ext cx="761953" cy="23575"/>
        </a:xfrm>
        <a:custGeom>
          <a:avLst/>
          <a:gdLst/>
          <a:ahLst/>
          <a:cxnLst/>
          <a:rect l="0" t="0" r="0" b="0"/>
          <a:pathLst>
            <a:path>
              <a:moveTo>
                <a:pt x="0" y="11787"/>
              </a:moveTo>
              <a:lnTo>
                <a:pt x="761953" y="11787"/>
              </a:lnTo>
            </a:path>
          </a:pathLst>
        </a:custGeom>
        <a:noFill/>
        <a:ln w="38100" cap="flat" cmpd="sng" algn="ctr">
          <a:solidFill>
            <a:srgbClr val="2C9ED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89812" y="4335275"/>
        <a:ext cx="38097" cy="38097"/>
      </dsp:txXfrm>
    </dsp:sp>
    <dsp:sp modelId="{C2DD025B-6295-4092-8168-F5040A124BA7}">
      <dsp:nvSpPr>
        <dsp:cNvPr id="0" name=""/>
        <dsp:cNvSpPr/>
      </dsp:nvSpPr>
      <dsp:spPr>
        <a:xfrm>
          <a:off x="4985912" y="3573276"/>
          <a:ext cx="3142087" cy="1453006"/>
        </a:xfrm>
        <a:prstGeom prst="roundRect">
          <a:avLst>
            <a:gd name="adj" fmla="val 10000"/>
          </a:avLst>
        </a:prstGeom>
        <a:solidFill>
          <a:srgbClr val="EAAA00"/>
        </a:solidFill>
        <a:ln w="28575" cap="flat" cmpd="sng" algn="ctr">
          <a:solidFill>
            <a:srgbClr val="2C9ED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lumMod val="50000"/>
                </a:schemeClr>
              </a:solidFill>
            </a:rPr>
            <a:t>Checkpoints:</a:t>
          </a:r>
        </a:p>
        <a:p>
          <a:pPr marL="0" lvl="0" indent="0" algn="l" defTabSz="622300">
            <a:lnSpc>
              <a:spcPct val="90000"/>
            </a:lnSpc>
            <a:spcBef>
              <a:spcPct val="0"/>
            </a:spcBef>
            <a:spcAft>
              <a:spcPct val="35000"/>
            </a:spcAft>
            <a:buNone/>
          </a:pPr>
          <a:r>
            <a:rPr lang="en-US" sz="1400" b="0" kern="1200" dirty="0">
              <a:solidFill>
                <a:schemeClr val="tx1">
                  <a:lumMod val="50000"/>
                </a:schemeClr>
              </a:solidFill>
            </a:rPr>
            <a:t>—fixed-form tests that cover a single reporting category</a:t>
          </a:r>
        </a:p>
        <a:p>
          <a:pPr marL="0" lvl="0" indent="0" algn="l" defTabSz="622300">
            <a:lnSpc>
              <a:spcPct val="90000"/>
            </a:lnSpc>
            <a:spcBef>
              <a:spcPct val="0"/>
            </a:spcBef>
            <a:spcAft>
              <a:spcPct val="35000"/>
            </a:spcAft>
            <a:buNone/>
          </a:pPr>
          <a:r>
            <a:rPr lang="en-US" sz="1400" b="0" kern="1200" dirty="0">
              <a:solidFill>
                <a:schemeClr val="tx1">
                  <a:lumMod val="50000"/>
                </a:schemeClr>
              </a:solidFill>
            </a:rPr>
            <a:t>—users can see item-level scores for individual students</a:t>
          </a:r>
          <a:br>
            <a:rPr lang="en-US" sz="1400" b="0" kern="1200" dirty="0">
              <a:solidFill>
                <a:schemeClr val="tx1">
                  <a:lumMod val="50000"/>
                </a:schemeClr>
              </a:solidFill>
            </a:rPr>
          </a:br>
          <a:r>
            <a:rPr lang="en-US" sz="1400" kern="1200" dirty="0">
              <a:solidFill>
                <a:schemeClr val="tx1">
                  <a:lumMod val="50000"/>
                </a:schemeClr>
              </a:solidFill>
            </a:rPr>
            <a:t>—reported with raw scores</a:t>
          </a:r>
        </a:p>
      </dsp:txBody>
      <dsp:txXfrm>
        <a:off x="5028469" y="3615833"/>
        <a:ext cx="3056973" cy="1367892"/>
      </dsp:txXfrm>
    </dsp:sp>
    <dsp:sp modelId="{5C18D0A9-14B4-4159-892F-DE97FC7E0B7D}">
      <dsp:nvSpPr>
        <dsp:cNvPr id="0" name=""/>
        <dsp:cNvSpPr/>
      </dsp:nvSpPr>
      <dsp:spPr>
        <a:xfrm rot="3967079">
          <a:off x="3717747" y="5186885"/>
          <a:ext cx="1727515" cy="23575"/>
        </a:xfrm>
        <a:custGeom>
          <a:avLst/>
          <a:gdLst/>
          <a:ahLst/>
          <a:cxnLst/>
          <a:rect l="0" t="0" r="0" b="0"/>
          <a:pathLst>
            <a:path>
              <a:moveTo>
                <a:pt x="0" y="11787"/>
              </a:moveTo>
              <a:lnTo>
                <a:pt x="1727515" y="1178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538317" y="5155485"/>
        <a:ext cx="86375" cy="86375"/>
      </dsp:txXfrm>
    </dsp:sp>
    <dsp:sp modelId="{C10D558F-3D5E-4612-ABCE-3920BC1CA1E2}">
      <dsp:nvSpPr>
        <dsp:cNvPr id="0" name=""/>
        <dsp:cNvSpPr/>
      </dsp:nvSpPr>
      <dsp:spPr>
        <a:xfrm>
          <a:off x="4931201" y="5263002"/>
          <a:ext cx="3118748" cy="1450948"/>
        </a:xfrm>
        <a:prstGeom prst="roundRect">
          <a:avLst>
            <a:gd name="adj" fmla="val 10000"/>
          </a:avLst>
        </a:prstGeom>
        <a:solidFill>
          <a:srgbClr val="EAAA00"/>
        </a:solidFill>
        <a:ln w="28575" cap="flat" cmpd="sng" algn="ctr">
          <a:solidFill>
            <a:srgbClr val="2C9ED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lumMod val="50000"/>
                </a:schemeClr>
              </a:solidFill>
            </a:rPr>
            <a:t>Released Items:</a:t>
          </a:r>
        </a:p>
        <a:p>
          <a:pPr marL="0" lvl="0" indent="0" algn="l" defTabSz="622300">
            <a:lnSpc>
              <a:spcPct val="90000"/>
            </a:lnSpc>
            <a:spcBef>
              <a:spcPct val="0"/>
            </a:spcBef>
            <a:spcAft>
              <a:spcPct val="35000"/>
            </a:spcAft>
            <a:buNone/>
          </a:pPr>
          <a:r>
            <a:rPr lang="en-US" sz="1400" kern="1200" dirty="0">
              <a:solidFill>
                <a:schemeClr val="tx1">
                  <a:lumMod val="50000"/>
                </a:schemeClr>
              </a:solidFill>
            </a:rPr>
            <a:t>—Collections of items released from prior operational forms</a:t>
          </a:r>
          <a:br>
            <a:rPr lang="en-US" sz="1400" kern="1200" dirty="0">
              <a:solidFill>
                <a:schemeClr val="tx1">
                  <a:lumMod val="50000"/>
                </a:schemeClr>
              </a:solidFill>
            </a:rPr>
          </a:br>
          <a:r>
            <a:rPr lang="en-US" sz="1400" kern="1200" dirty="0">
              <a:solidFill>
                <a:schemeClr val="tx1">
                  <a:lumMod val="50000"/>
                </a:schemeClr>
              </a:solidFill>
            </a:rPr>
            <a:t>—</a:t>
          </a:r>
          <a:r>
            <a:rPr lang="en-US" sz="1400" b="0" kern="1200" dirty="0">
              <a:solidFill>
                <a:schemeClr val="tx1">
                  <a:lumMod val="50000"/>
                </a:schemeClr>
              </a:solidFill>
            </a:rPr>
            <a:t>users can see item-level scores for individual students</a:t>
          </a:r>
          <a:br>
            <a:rPr lang="en-US" sz="1400" b="1" kern="1200" dirty="0">
              <a:solidFill>
                <a:schemeClr val="tx1">
                  <a:lumMod val="50000"/>
                </a:schemeClr>
              </a:solidFill>
            </a:rPr>
          </a:br>
          <a:r>
            <a:rPr lang="en-US" sz="1400" kern="1200" dirty="0">
              <a:solidFill>
                <a:schemeClr val="tx1">
                  <a:lumMod val="50000"/>
                </a:schemeClr>
              </a:solidFill>
            </a:rPr>
            <a:t>—reported with raw scores</a:t>
          </a:r>
        </a:p>
      </dsp:txBody>
      <dsp:txXfrm>
        <a:off x="4973698" y="5305499"/>
        <a:ext cx="3033754" cy="1365954"/>
      </dsp:txXfrm>
    </dsp:sp>
    <dsp:sp modelId="{1DBD1EE2-E480-4160-9B07-C22A1544978A}">
      <dsp:nvSpPr>
        <dsp:cNvPr id="0" name=""/>
        <dsp:cNvSpPr/>
      </dsp:nvSpPr>
      <dsp:spPr>
        <a:xfrm rot="18784261">
          <a:off x="1641389" y="3553451"/>
          <a:ext cx="1003618" cy="23575"/>
        </a:xfrm>
        <a:custGeom>
          <a:avLst/>
          <a:gdLst/>
          <a:ahLst/>
          <a:cxnLst/>
          <a:rect l="0" t="0" r="0" b="0"/>
          <a:pathLst>
            <a:path>
              <a:moveTo>
                <a:pt x="0" y="11787"/>
              </a:moveTo>
              <a:lnTo>
                <a:pt x="1003618" y="11787"/>
              </a:lnTo>
            </a:path>
          </a:pathLst>
        </a:custGeom>
        <a:noFill/>
        <a:ln w="12700" cap="flat" cmpd="sng" algn="ctr">
          <a:solidFill>
            <a:srgbClr val="2C9ED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18108" y="3540148"/>
        <a:ext cx="50180" cy="50180"/>
      </dsp:txXfrm>
    </dsp:sp>
    <dsp:sp modelId="{5C1E8213-F828-4F1B-BE5F-5C232D477A38}">
      <dsp:nvSpPr>
        <dsp:cNvPr id="0" name=""/>
        <dsp:cNvSpPr/>
      </dsp:nvSpPr>
      <dsp:spPr>
        <a:xfrm>
          <a:off x="2485886" y="2758982"/>
          <a:ext cx="1758725" cy="879362"/>
        </a:xfrm>
        <a:prstGeom prst="roundRect">
          <a:avLst>
            <a:gd name="adj" fmla="val 10000"/>
          </a:avLst>
        </a:prstGeom>
        <a:solidFill>
          <a:srgbClr val="4C9237"/>
        </a:solidFill>
        <a:ln w="28575" cap="flat" cmpd="sng" algn="ctr">
          <a:solidFill>
            <a:srgbClr val="2C9ED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lumMod val="50000"/>
                </a:schemeClr>
              </a:solidFill>
            </a:rPr>
            <a:t>Summative Tests</a:t>
          </a:r>
        </a:p>
      </dsp:txBody>
      <dsp:txXfrm>
        <a:off x="2511642" y="2784738"/>
        <a:ext cx="1707213" cy="82785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Welcome to training module #10 in the Reporting System series, How to Analyze Basic Non-Summative Reports. In this module we show you some of the unique reporting characteristics of non-summative tests that include item-level data.</a:t>
            </a:r>
          </a:p>
        </p:txBody>
      </p:sp>
      <p:sp>
        <p:nvSpPr>
          <p:cNvPr id="4" name="Slide Number Placeholder 3"/>
          <p:cNvSpPr>
            <a:spLocks noGrp="1"/>
          </p:cNvSpPr>
          <p:nvPr>
            <p:ph type="sldNum" sz="quarter" idx="10"/>
          </p:nvPr>
        </p:nvSpPr>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
        <p:nvSpPr>
          <p:cNvPr id="11" name="Slide Image Placeholder 10">
            <a:extLst>
              <a:ext uri="{FF2B5EF4-FFF2-40B4-BE49-F238E27FC236}">
                <a16:creationId xmlns:a16="http://schemas.microsoft.com/office/drawing/2014/main" id="{571D0029-3434-4D8E-8030-675873FD064D}"/>
              </a:ext>
            </a:extLst>
          </p:cNvPr>
          <p:cNvSpPr>
            <a:spLocks noGrp="1" noRot="1" noChangeAspect="1"/>
          </p:cNvSpPr>
          <p:nvPr>
            <p:ph type="sldImg"/>
          </p:nvPr>
        </p:nvSpPr>
        <p:spPr/>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Here is the Performance by Student tab of the My Students’ Performance on Test report for the Grade 3 ELA Benchmark Tests.</a:t>
            </a:r>
          </a:p>
          <a:p>
            <a:endParaRPr lang="en-US" altLang="en-US" dirty="0"/>
          </a:p>
          <a:p>
            <a:r>
              <a:rPr lang="en-US" altLang="en-US" dirty="0"/>
              <a:t>The table includes several reporting categories. The items included in each reporting category are the ones that assess that skill area. </a:t>
            </a:r>
            <a:r>
              <a:rPr lang="en-US" dirty="0"/>
              <a:t>Clicking the green arrow button on the right allows you to scroll right.</a:t>
            </a:r>
            <a:endParaRPr lang="en-US" altLang="en-US" dirty="0"/>
          </a:p>
          <a:p>
            <a:endParaRPr lang="en-US" altLang="en-US" dirty="0"/>
          </a:p>
          <a:p>
            <a:r>
              <a:rPr lang="en-US" dirty="0"/>
              <a:t>Under each reporting category you can see the item number (blue item link) and the maximum points for the item. For example, you can see that item #1 under Writing is worth 1 point. The last student listed on this page earned 1 point for their answer to that item.</a:t>
            </a:r>
          </a:p>
          <a:p>
            <a:endParaRPr lang="en-US" dirty="0"/>
          </a:p>
          <a:p>
            <a:r>
              <a:rPr lang="en-US" dirty="0"/>
              <a:t>Every reporting category section in this report includes a performance column that can be sorted. Click the up or down arrow next to the column header to sort in ascending or descending order. When you sort your students this way you can quickly see who needs more support in each reporting category.</a:t>
            </a:r>
          </a:p>
          <a:p>
            <a:endParaRPr lang="en-US" dirty="0"/>
          </a:p>
          <a:p>
            <a:pPr lvl="0"/>
            <a:r>
              <a:rPr lang="en-US" dirty="0"/>
              <a:t>Next, we show you how to access an actual item and a student’s response to it.</a:t>
            </a:r>
          </a:p>
        </p:txBody>
      </p:sp>
      <p:sp>
        <p:nvSpPr>
          <p:cNvPr id="4" name="Slide Number Placeholder 3"/>
          <p:cNvSpPr>
            <a:spLocks noGrp="1"/>
          </p:cNvSpPr>
          <p:nvPr>
            <p:ph type="sldNum" sz="quarter" idx="5"/>
          </p:nvPr>
        </p:nvSpPr>
        <p:spPr/>
        <p:txBody>
          <a:bodyPr/>
          <a:lstStyle/>
          <a:p>
            <a:fld id="{4AD116E9-F5F5-482E-B354-EC43FA558A00}" type="slidenum">
              <a:rPr lang="en-US" smtClean="0"/>
              <a:pPr/>
              <a:t>10</a:t>
            </a:fld>
            <a:endParaRPr lang="en-US"/>
          </a:p>
        </p:txBody>
      </p:sp>
      <p:sp>
        <p:nvSpPr>
          <p:cNvPr id="7" name="Slide Image Placeholder 6">
            <a:extLst>
              <a:ext uri="{FF2B5EF4-FFF2-40B4-BE49-F238E27FC236}">
                <a16:creationId xmlns:a16="http://schemas.microsoft.com/office/drawing/2014/main" id="{E2D5382D-7FBC-4BFA-8FEE-834894F4B568}"/>
              </a:ext>
            </a:extLst>
          </p:cNvPr>
          <p:cNvSpPr>
            <a:spLocks noGrp="1" noRot="1" noChangeAspect="1"/>
          </p:cNvSpPr>
          <p:nvPr>
            <p:ph type="sldImg"/>
          </p:nvPr>
        </p:nvSpPr>
        <p:spPr/>
      </p:sp>
    </p:spTree>
    <p:extLst>
      <p:ext uri="{BB962C8B-B14F-4D97-AF65-F5344CB8AC3E}">
        <p14:creationId xmlns:p14="http://schemas.microsoft.com/office/powerpoint/2010/main" val="3057147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 view a test item, click the item number link in the first row of a report table. The item view window displays the test question as it appeared during the test for the student.  </a:t>
            </a:r>
          </a:p>
          <a:p>
            <a:endParaRPr lang="en-US" dirty="0"/>
          </a:p>
          <a:p>
            <a:r>
              <a:rPr lang="en-US" dirty="0"/>
              <a:t>To view the student’s actual response to an item, find that student’s name in the Student column on the left. Then click the blue score link under the numbered item. In this example we look at item #12 for the next-to-last student listed.</a:t>
            </a:r>
          </a:p>
          <a:p>
            <a:endParaRPr lang="en-US" dirty="0"/>
          </a:p>
          <a:p>
            <a:r>
              <a:rPr lang="en-US" dirty="0"/>
              <a:t>You can see the item along with the actual answer provided by that student.</a:t>
            </a:r>
          </a:p>
          <a:p>
            <a:endParaRPr lang="en-US" dirty="0"/>
          </a:p>
          <a:p>
            <a:r>
              <a:rPr lang="en-US" dirty="0"/>
              <a:t>On the next slide, we explain the additional item information you can access in the reporting system.</a:t>
            </a:r>
          </a:p>
          <a:p>
            <a:endParaRPr lang="en-US" dirty="0"/>
          </a:p>
        </p:txBody>
      </p:sp>
      <p:sp>
        <p:nvSpPr>
          <p:cNvPr id="4" name="Slide Number Placeholder 3"/>
          <p:cNvSpPr>
            <a:spLocks noGrp="1"/>
          </p:cNvSpPr>
          <p:nvPr>
            <p:ph type="sldNum" sz="quarter" idx="5"/>
          </p:nvPr>
        </p:nvSpPr>
        <p:spPr/>
        <p:txBody>
          <a:bodyPr/>
          <a:lstStyle/>
          <a:p>
            <a:pPr lvl="0"/>
            <a:fld id="{4AD116E9-F5F5-482E-B354-EC43FA558A00}" type="slidenum">
              <a:rPr lang="en-US" noProof="0" smtClean="0"/>
              <a:pPr lvl="0"/>
              <a:t>11</a:t>
            </a:fld>
            <a:endParaRPr lang="en-US" noProof="0"/>
          </a:p>
        </p:txBody>
      </p:sp>
      <p:sp>
        <p:nvSpPr>
          <p:cNvPr id="7" name="Slide Image Placeholder 6">
            <a:extLst>
              <a:ext uri="{FF2B5EF4-FFF2-40B4-BE49-F238E27FC236}">
                <a16:creationId xmlns:a16="http://schemas.microsoft.com/office/drawing/2014/main" id="{689830CE-7F0E-4BE8-A784-075C87AB9B62}"/>
              </a:ext>
            </a:extLst>
          </p:cNvPr>
          <p:cNvSpPr>
            <a:spLocks noGrp="1" noRot="1" noChangeAspect="1"/>
          </p:cNvSpPr>
          <p:nvPr>
            <p:ph type="sldImg"/>
          </p:nvPr>
        </p:nvSpPr>
        <p:spPr/>
      </p:sp>
    </p:spTree>
    <p:extLst>
      <p:ext uri="{BB962C8B-B14F-4D97-AF65-F5344CB8AC3E}">
        <p14:creationId xmlns:p14="http://schemas.microsoft.com/office/powerpoint/2010/main" val="2805751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You can see the current item number and the score for that item at the top-left of your screen in the gray bar. The student in our example answered the item correctly for a score of 1 out of 1 point on item #12.</a:t>
            </a:r>
          </a:p>
          <a:p>
            <a:endParaRPr lang="en-US" altLang="en-US" dirty="0"/>
          </a:p>
          <a:p>
            <a:r>
              <a:rPr lang="en-US" altLang="en-US" dirty="0"/>
              <a:t>In the top right gray bar, you will see two tabs, Item &amp; Score and Rubric &amp; Resources. </a:t>
            </a:r>
          </a:p>
          <a:p>
            <a:endParaRPr lang="en-US" altLang="en-US" dirty="0"/>
          </a:p>
          <a:p>
            <a:r>
              <a:rPr lang="en-US" altLang="en-US" dirty="0"/>
              <a:t>The Item &amp; Score tab (open in the upper left of your screen) shows the score a particular student obtained for that item.</a:t>
            </a:r>
          </a:p>
          <a:p>
            <a:endParaRPr lang="en-US" altLang="en-US" dirty="0"/>
          </a:p>
          <a:p>
            <a:r>
              <a:rPr lang="en-US" altLang="en-US" dirty="0"/>
              <a:t>To make it easier for you to access your student level item results, you can move between students and items without returning to the report by using the fields in the teal bar.</a:t>
            </a:r>
          </a:p>
          <a:p>
            <a:r>
              <a:rPr lang="en-US" altLang="en-US" dirty="0"/>
              <a:t>You can view different students’ scores on the same item by clicking the down arrow beside the student bar. This will take you to the next student listed in the report table so you can see how the next student performed on the same item. </a:t>
            </a:r>
          </a:p>
          <a:p>
            <a:endParaRPr lang="en-US" altLang="en-US" dirty="0"/>
          </a:p>
          <a:p>
            <a:r>
              <a:rPr lang="en-US" altLang="en-US" dirty="0"/>
              <a:t>You can also view the next item in the test by clicking on the arrow button at the top right of the screen. You can view the previous item by clicking on the arrow button at the top left of the screen. Because we opened item #12 from the 5 Best section on the report, item #8 displays as the previous item listed under the 5 Best column.</a:t>
            </a:r>
          </a:p>
          <a:p>
            <a:endParaRPr lang="en-US" altLang="en-US" dirty="0"/>
          </a:p>
          <a:p>
            <a:r>
              <a:rPr lang="en-US" altLang="en-US" dirty="0"/>
              <a:t>Below the item scores, you see the Scoring Assertion. </a:t>
            </a:r>
            <a:r>
              <a:rPr lang="en-US" dirty="0"/>
              <a:t>Each scoring assertion contains both a statement that provides information about what the student did in their response, and the content knowledge, skill or ability that is evidenced by their response.  For example, an assertion for a mathematics graphing item might be: The student correctly graphed the correct function, showing evidence of the ability to model relationships between two quantities. Some items may have multiple scoring assertions.</a:t>
            </a:r>
          </a:p>
          <a:p>
            <a:endParaRPr lang="en-US" altLang="en-US" dirty="0"/>
          </a:p>
          <a:p>
            <a:r>
              <a:rPr lang="en-US" altLang="en-US" dirty="0"/>
              <a:t>The Outcome column shows a checkmark for a correct answer, or an X for each incorrect answer. This item has a single scoring assertion. </a:t>
            </a:r>
          </a:p>
          <a:p>
            <a:endParaRPr lang="en-US" altLang="en-US" dirty="0"/>
          </a:p>
          <a:p>
            <a:r>
              <a:rPr lang="en-US" altLang="en-US" dirty="0"/>
              <a:t>At the bottom of the screen, you can see the test item along with the student’s response to it. </a:t>
            </a:r>
          </a:p>
          <a:p>
            <a:endParaRPr lang="en-US" altLang="en-US" dirty="0"/>
          </a:p>
          <a:p>
            <a:r>
              <a:rPr lang="en-US" altLang="en-US" dirty="0"/>
              <a:t>We explain the Rubric &amp; Resources tab on the next slide.</a:t>
            </a:r>
          </a:p>
        </p:txBody>
      </p:sp>
      <p:sp>
        <p:nvSpPr>
          <p:cNvPr id="4" name="Slide Number Placeholder 3"/>
          <p:cNvSpPr>
            <a:spLocks noGrp="1"/>
          </p:cNvSpPr>
          <p:nvPr>
            <p:ph type="sldNum" sz="quarter" idx="5"/>
          </p:nvPr>
        </p:nvSpPr>
        <p:spPr/>
        <p:txBody>
          <a:bodyPr/>
          <a:lstStyle/>
          <a:p>
            <a:fld id="{4AD116E9-F5F5-482E-B354-EC43FA558A00}" type="slidenum">
              <a:rPr lang="en-US" smtClean="0"/>
              <a:pPr/>
              <a:t>12</a:t>
            </a:fld>
            <a:endParaRPr lang="en-US"/>
          </a:p>
        </p:txBody>
      </p:sp>
      <p:sp>
        <p:nvSpPr>
          <p:cNvPr id="7" name="Slide Image Placeholder 6">
            <a:extLst>
              <a:ext uri="{FF2B5EF4-FFF2-40B4-BE49-F238E27FC236}">
                <a16:creationId xmlns:a16="http://schemas.microsoft.com/office/drawing/2014/main" id="{4B82241E-3C8A-499F-8BDB-D03B9396D977}"/>
              </a:ext>
            </a:extLst>
          </p:cNvPr>
          <p:cNvSpPr>
            <a:spLocks noGrp="1" noRot="1" noChangeAspect="1"/>
          </p:cNvSpPr>
          <p:nvPr>
            <p:ph type="sldImg"/>
          </p:nvPr>
        </p:nvSpPr>
        <p:spPr/>
      </p:sp>
    </p:spTree>
    <p:extLst>
      <p:ext uri="{BB962C8B-B14F-4D97-AF65-F5344CB8AC3E}">
        <p14:creationId xmlns:p14="http://schemas.microsoft.com/office/powerpoint/2010/main" val="2249714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On the Rubric &amp; Resources tab you can see additional item information including the standard to which the item is aligned, the Scoring Rubric, and Frequency Distribution of Student Responses. The sections are expanded and collapsed using the circled arrows to the left. </a:t>
            </a:r>
          </a:p>
          <a:p>
            <a:endParaRPr lang="en-US" altLang="en-US" dirty="0"/>
          </a:p>
          <a:p>
            <a:pPr lvl="0"/>
            <a:r>
              <a:rPr lang="en-US" dirty="0"/>
              <a:t>The Rubric displays the criteria used to score the item. A simple correct answer may be listed, or this section may include a score breakdown or a human-readable rubric. </a:t>
            </a:r>
          </a:p>
          <a:p>
            <a:endParaRPr lang="en-US" dirty="0"/>
          </a:p>
          <a:p>
            <a:r>
              <a:rPr lang="en-US" dirty="0"/>
              <a:t>The Frequency Distribution of Student Responses provides a breakdown of how many students earned each possible point value available for the item. In this example, 2 students in the school responded to item #1 on this Grade 3 English language arts Item Release test. 1 of them answered correctly and earned 2 points for the item while the other student did not answer correctly and earned </a:t>
            </a:r>
            <a:r>
              <a:rPr lang="en-US"/>
              <a:t>0 points.</a:t>
            </a:r>
            <a:endParaRPr lang="en-US" dirty="0"/>
          </a:p>
          <a:p>
            <a:endParaRPr lang="en-US" dirty="0"/>
          </a:p>
        </p:txBody>
      </p:sp>
      <p:sp>
        <p:nvSpPr>
          <p:cNvPr id="4" name="Slide Number Placeholder 3"/>
          <p:cNvSpPr>
            <a:spLocks noGrp="1"/>
          </p:cNvSpPr>
          <p:nvPr>
            <p:ph type="sldNum" sz="quarter" idx="5"/>
          </p:nvPr>
        </p:nvSpPr>
        <p:spPr/>
        <p:txBody>
          <a:bodyPr/>
          <a:lstStyle/>
          <a:p>
            <a:fld id="{4AD116E9-F5F5-482E-B354-EC43FA558A00}" type="slidenum">
              <a:rPr lang="en-US" smtClean="0"/>
              <a:pPr/>
              <a:t>13</a:t>
            </a:fld>
            <a:endParaRPr lang="en-US"/>
          </a:p>
        </p:txBody>
      </p:sp>
      <p:sp>
        <p:nvSpPr>
          <p:cNvPr id="7" name="Slide Image Placeholder 6">
            <a:extLst>
              <a:ext uri="{FF2B5EF4-FFF2-40B4-BE49-F238E27FC236}">
                <a16:creationId xmlns:a16="http://schemas.microsoft.com/office/drawing/2014/main" id="{D7A1CE40-9D0C-4E9F-81AE-0C4D01C9FFDC}"/>
              </a:ext>
            </a:extLst>
          </p:cNvPr>
          <p:cNvSpPr>
            <a:spLocks noGrp="1" noRot="1" noChangeAspect="1"/>
          </p:cNvSpPr>
          <p:nvPr>
            <p:ph type="sldImg"/>
          </p:nvPr>
        </p:nvSpPr>
        <p:spPr/>
      </p:sp>
    </p:spTree>
    <p:extLst>
      <p:ext uri="{BB962C8B-B14F-4D97-AF65-F5344CB8AC3E}">
        <p14:creationId xmlns:p14="http://schemas.microsoft.com/office/powerpoint/2010/main" val="854688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Thank you for viewing this module on how to analyze basic non-summative reports. More modules are posted on the test portal.</a:t>
            </a:r>
          </a:p>
          <a:p>
            <a:r>
              <a:rPr lang="en-US" dirty="0"/>
              <a:t> </a:t>
            </a:r>
          </a:p>
          <a:p>
            <a:r>
              <a:rPr lang="en-US" dirty="0"/>
              <a:t> </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14</a:t>
            </a:fld>
            <a:endParaRPr lang="en-US" dirty="0"/>
          </a:p>
        </p:txBody>
      </p:sp>
      <p:sp>
        <p:nvSpPr>
          <p:cNvPr id="11" name="Slide Image Placeholder 10">
            <a:extLst>
              <a:ext uri="{FF2B5EF4-FFF2-40B4-BE49-F238E27FC236}">
                <a16:creationId xmlns:a16="http://schemas.microsoft.com/office/drawing/2014/main" id="{90091E4E-7AFD-4076-BE2E-337CE208DB0A}"/>
              </a:ext>
            </a:extLst>
          </p:cNvPr>
          <p:cNvSpPr>
            <a:spLocks noGrp="1" noRot="1" noChangeAspect="1"/>
          </p:cNvSpPr>
          <p:nvPr>
            <p:ph type="sldImg"/>
          </p:nvPr>
        </p:nvSpPr>
        <p:spPr/>
      </p:sp>
    </p:spTree>
    <p:extLst>
      <p:ext uri="{BB962C8B-B14F-4D97-AF65-F5344CB8AC3E}">
        <p14:creationId xmlns:p14="http://schemas.microsoft.com/office/powerpoint/2010/main" val="3466443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Notes Placeholder 2"/>
          <p:cNvSpPr>
            <a:spLocks noGrp="1"/>
          </p:cNvSpPr>
          <p:nvPr>
            <p:ph type="body" idx="1"/>
          </p:nvPr>
        </p:nvSpPr>
        <p:spPr/>
        <p:txBody>
          <a:bodyPr/>
          <a:lstStyle/>
          <a:p>
            <a:r>
              <a:rPr lang="en-US" altLang="en-US" dirty="0"/>
              <a:t>For detailed information, consult the Reporting System User Guide, 2021-2022, located the test portal, or contact </a:t>
            </a:r>
            <a:r>
              <a:rPr lang="en-US" altLang="en-US"/>
              <a:t>the Ohio </a:t>
            </a:r>
            <a:r>
              <a:rPr lang="en-US" altLang="en-US" dirty="0"/>
              <a:t>Help Desk.</a:t>
            </a:r>
          </a:p>
        </p:txBody>
      </p:sp>
      <p:sp>
        <p:nvSpPr>
          <p:cNvPr id="8704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062" indent="-291561">
              <a:defRPr>
                <a:solidFill>
                  <a:schemeClr val="tx1"/>
                </a:solidFill>
                <a:latin typeface="Calibri" pitchFamily="34" charset="0"/>
              </a:defRPr>
            </a:lvl2pPr>
            <a:lvl3pPr marL="1166251" indent="-233250">
              <a:defRPr>
                <a:solidFill>
                  <a:schemeClr val="tx1"/>
                </a:solidFill>
                <a:latin typeface="Calibri" pitchFamily="34" charset="0"/>
              </a:defRPr>
            </a:lvl3pPr>
            <a:lvl4pPr marL="1632750" indent="-233250">
              <a:defRPr>
                <a:solidFill>
                  <a:schemeClr val="tx1"/>
                </a:solidFill>
                <a:latin typeface="Calibri" pitchFamily="34" charset="0"/>
              </a:defRPr>
            </a:lvl4pPr>
            <a:lvl5pPr marL="2099249" indent="-233250">
              <a:defRPr>
                <a:solidFill>
                  <a:schemeClr val="tx1"/>
                </a:solidFill>
                <a:latin typeface="Calibri" pitchFamily="34" charset="0"/>
              </a:defRPr>
            </a:lvl5pPr>
            <a:lvl6pPr marL="2565750" indent="-233250" fontAlgn="base">
              <a:spcBef>
                <a:spcPct val="0"/>
              </a:spcBef>
              <a:spcAft>
                <a:spcPct val="0"/>
              </a:spcAft>
              <a:defRPr>
                <a:solidFill>
                  <a:schemeClr val="tx1"/>
                </a:solidFill>
                <a:latin typeface="Calibri" pitchFamily="34" charset="0"/>
              </a:defRPr>
            </a:lvl6pPr>
            <a:lvl7pPr marL="3032249" indent="-233250" fontAlgn="base">
              <a:spcBef>
                <a:spcPct val="0"/>
              </a:spcBef>
              <a:spcAft>
                <a:spcPct val="0"/>
              </a:spcAft>
              <a:defRPr>
                <a:solidFill>
                  <a:schemeClr val="tx1"/>
                </a:solidFill>
                <a:latin typeface="Calibri" pitchFamily="34" charset="0"/>
              </a:defRPr>
            </a:lvl7pPr>
            <a:lvl8pPr marL="3498750" indent="-233250" fontAlgn="base">
              <a:spcBef>
                <a:spcPct val="0"/>
              </a:spcBef>
              <a:spcAft>
                <a:spcPct val="0"/>
              </a:spcAft>
              <a:defRPr>
                <a:solidFill>
                  <a:schemeClr val="tx1"/>
                </a:solidFill>
                <a:latin typeface="Calibri" pitchFamily="34" charset="0"/>
              </a:defRPr>
            </a:lvl8pPr>
            <a:lvl9pPr marL="3965249" indent="-233250" fontAlgn="base">
              <a:spcBef>
                <a:spcPct val="0"/>
              </a:spcBef>
              <a:spcAft>
                <a:spcPct val="0"/>
              </a:spcAft>
              <a:defRPr>
                <a:solidFill>
                  <a:schemeClr val="tx1"/>
                </a:solidFill>
                <a:latin typeface="Calibri" pitchFamily="34" charset="0"/>
              </a:defRPr>
            </a:lvl9pPr>
          </a:lstStyle>
          <a:p>
            <a:fld id="{6CAD19E9-9505-4D50-9FC9-21C440EF26E2}" type="slidenum">
              <a:rPr lang="en-US" altLang="en-US" smtClean="0"/>
              <a:pPr/>
              <a:t>15</a:t>
            </a:fld>
            <a:endParaRPr lang="en-US" altLang="en-US" dirty="0"/>
          </a:p>
        </p:txBody>
      </p:sp>
      <p:sp>
        <p:nvSpPr>
          <p:cNvPr id="4" name="Slide Image Placeholder 3">
            <a:extLst>
              <a:ext uri="{FF2B5EF4-FFF2-40B4-BE49-F238E27FC236}">
                <a16:creationId xmlns:a16="http://schemas.microsoft.com/office/drawing/2014/main" id="{3065D5F9-30BA-4794-9B28-BC4CF2709AFA}"/>
              </a:ext>
            </a:extLst>
          </p:cNvPr>
          <p:cNvSpPr>
            <a:spLocks noGrp="1" noRot="1" noChangeAspect="1"/>
          </p:cNvSpPr>
          <p:nvPr>
            <p:ph type="sldImg"/>
          </p:nvPr>
        </p:nvSpPr>
        <p:spPr/>
      </p:sp>
    </p:spTree>
    <p:extLst>
      <p:ext uri="{BB962C8B-B14F-4D97-AF65-F5344CB8AC3E}">
        <p14:creationId xmlns:p14="http://schemas.microsoft.com/office/powerpoint/2010/main" val="4251070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objectives of this module are to first introduce the types of non-summative tests that are reported in the Reporting System.</a:t>
            </a:r>
          </a:p>
          <a:p>
            <a:endParaRPr lang="en-US" dirty="0"/>
          </a:p>
          <a:p>
            <a:r>
              <a:rPr lang="en-US" dirty="0"/>
              <a:t>Next, we show you how to navigate from the dashboard to your non-summative data.</a:t>
            </a:r>
          </a:p>
          <a:p>
            <a:endParaRPr lang="en-US" dirty="0"/>
          </a:p>
          <a:p>
            <a:r>
              <a:rPr lang="en-US" dirty="0"/>
              <a:t>We then help you interpret simple non-summative reports.</a:t>
            </a:r>
          </a:p>
          <a:p>
            <a:endParaRPr lang="en-US" dirty="0"/>
          </a:p>
          <a:p>
            <a:r>
              <a:rPr lang="en-US" dirty="0"/>
              <a:t>Finally, we show you how to view and understand items on your tests. </a:t>
            </a:r>
          </a:p>
        </p:txBody>
      </p:sp>
      <p:sp>
        <p:nvSpPr>
          <p:cNvPr id="4" name="Slide Number Placeholder 3"/>
          <p:cNvSpPr>
            <a:spLocks noGrp="1"/>
          </p:cNvSpPr>
          <p:nvPr>
            <p:ph type="sldNum" sz="quarter" idx="5"/>
          </p:nvPr>
        </p:nvSpPr>
        <p:spPr/>
        <p:txBody>
          <a:bodyPr/>
          <a:lstStyle/>
          <a:p>
            <a:fld id="{4AD116E9-F5F5-482E-B354-EC43FA558A00}" type="slidenum">
              <a:rPr lang="en-US" smtClean="0"/>
              <a:pPr/>
              <a:t>2</a:t>
            </a:fld>
            <a:endParaRPr lang="en-US"/>
          </a:p>
        </p:txBody>
      </p:sp>
      <p:sp>
        <p:nvSpPr>
          <p:cNvPr id="7" name="Slide Image Placeholder 6">
            <a:extLst>
              <a:ext uri="{FF2B5EF4-FFF2-40B4-BE49-F238E27FC236}">
                <a16:creationId xmlns:a16="http://schemas.microsoft.com/office/drawing/2014/main" id="{E8D623F1-B60B-4F6C-A40D-824DD51EF829}"/>
              </a:ext>
            </a:extLst>
          </p:cNvPr>
          <p:cNvSpPr>
            <a:spLocks noGrp="1" noRot="1" noChangeAspect="1"/>
          </p:cNvSpPr>
          <p:nvPr>
            <p:ph type="sldImg"/>
          </p:nvPr>
        </p:nvSpPr>
        <p:spPr/>
      </p:sp>
    </p:spTree>
    <p:extLst>
      <p:ext uri="{BB962C8B-B14F-4D97-AF65-F5344CB8AC3E}">
        <p14:creationId xmlns:p14="http://schemas.microsoft.com/office/powerpoint/2010/main" val="2538347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focus of this training module is on non-summative data in the Reporting System.. For these kinds of low-stakes tests, Reporting provides item-level data, access to the items themselves and access to student responses to the items. This chart shows how tests in Reporting are categorized. </a:t>
            </a:r>
          </a:p>
          <a:p>
            <a:endParaRPr lang="en-US" dirty="0"/>
          </a:p>
          <a:p>
            <a:r>
              <a:rPr lang="en-US" dirty="0"/>
              <a:t>Summative tests are end-of-year or end-of-course comprehensive tests that assess the grade-level standards for an entire subject. Non-summative tests can be divided into benchmark, checkpoint and released item tests. </a:t>
            </a:r>
          </a:p>
          <a:p>
            <a:endParaRPr lang="en-US" dirty="0"/>
          </a:p>
          <a:p>
            <a:r>
              <a:rPr lang="en-US" dirty="0"/>
              <a:t>Benchmark tests are full length tests and follow the Ohio’s State Tests blueprints. Users can compare item-level scores and the items themselves, for all their students. </a:t>
            </a:r>
          </a:p>
          <a:p>
            <a:endParaRPr lang="en-US" dirty="0"/>
          </a:p>
          <a:p>
            <a:r>
              <a:rPr lang="en-US" dirty="0"/>
              <a:t>Checkpoint tests are short tests in a single reporting category with non-secure items. Users can compare item-level scores and the items themselves, for all their students. </a:t>
            </a:r>
          </a:p>
          <a:p>
            <a:endParaRPr lang="en-US" dirty="0"/>
          </a:p>
          <a:p>
            <a:r>
              <a:rPr lang="en-US" dirty="0"/>
              <a:t>Released item tests are collections of items released from prior operational forms. Users can compare item-level scores and the items themselves, for all their students. </a:t>
            </a:r>
          </a:p>
          <a:p>
            <a:endParaRPr lang="en-US" dirty="0"/>
          </a:p>
          <a:p>
            <a:r>
              <a:rPr lang="en-US" dirty="0"/>
              <a:t>In the next slides, we show you how to navigate to these test results for your students.</a:t>
            </a:r>
          </a:p>
        </p:txBody>
      </p:sp>
      <p:sp>
        <p:nvSpPr>
          <p:cNvPr id="4" name="Slide Number Placeholder 3"/>
          <p:cNvSpPr>
            <a:spLocks noGrp="1"/>
          </p:cNvSpPr>
          <p:nvPr>
            <p:ph type="sldNum" sz="quarter" idx="5"/>
          </p:nvPr>
        </p:nvSpPr>
        <p:spPr/>
        <p:txBody>
          <a:bodyPr/>
          <a:lstStyle/>
          <a:p>
            <a:fld id="{4AD116E9-F5F5-482E-B354-EC43FA558A00}" type="slidenum">
              <a:rPr lang="en-US" smtClean="0"/>
              <a:pPr/>
              <a:t>3</a:t>
            </a:fld>
            <a:endParaRPr lang="en-US"/>
          </a:p>
        </p:txBody>
      </p:sp>
      <p:sp>
        <p:nvSpPr>
          <p:cNvPr id="7" name="Slide Image Placeholder 6">
            <a:extLst>
              <a:ext uri="{FF2B5EF4-FFF2-40B4-BE49-F238E27FC236}">
                <a16:creationId xmlns:a16="http://schemas.microsoft.com/office/drawing/2014/main" id="{61AFA760-CFE2-4EFD-9498-8A06984952B4}"/>
              </a:ext>
            </a:extLst>
          </p:cNvPr>
          <p:cNvSpPr>
            <a:spLocks noGrp="1" noRot="1" noChangeAspect="1"/>
          </p:cNvSpPr>
          <p:nvPr>
            <p:ph type="sldImg"/>
          </p:nvPr>
        </p:nvSpPr>
        <p:spPr/>
      </p:sp>
    </p:spTree>
    <p:extLst>
      <p:ext uri="{BB962C8B-B14F-4D97-AF65-F5344CB8AC3E}">
        <p14:creationId xmlns:p14="http://schemas.microsoft.com/office/powerpoint/2010/main" val="1200044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Here is a teacher dashboard. It displays all the tests your students have completed. </a:t>
            </a:r>
          </a:p>
          <a:p>
            <a:endParaRPr lang="en-US" dirty="0"/>
          </a:p>
          <a:p>
            <a:r>
              <a:rPr lang="en-US" dirty="0"/>
              <a:t>To navigate from the dashboard to other test data, click the Filters button at the top of the panel on the left. The Filters panel opens.</a:t>
            </a:r>
          </a:p>
        </p:txBody>
      </p:sp>
      <p:sp>
        <p:nvSpPr>
          <p:cNvPr id="4" name="Slide Number Placeholder 3"/>
          <p:cNvSpPr>
            <a:spLocks noGrp="1"/>
          </p:cNvSpPr>
          <p:nvPr>
            <p:ph type="sldNum" sz="quarter" idx="5"/>
          </p:nvPr>
        </p:nvSpPr>
        <p:spPr/>
        <p:txBody>
          <a:bodyPr/>
          <a:lstStyle/>
          <a:p>
            <a:fld id="{4AD116E9-F5F5-482E-B354-EC43FA558A00}" type="slidenum">
              <a:rPr lang="en-US" smtClean="0"/>
              <a:pPr/>
              <a:t>4</a:t>
            </a:fld>
            <a:endParaRPr lang="en-US"/>
          </a:p>
        </p:txBody>
      </p:sp>
      <p:sp>
        <p:nvSpPr>
          <p:cNvPr id="7" name="Slide Image Placeholder 6">
            <a:extLst>
              <a:ext uri="{FF2B5EF4-FFF2-40B4-BE49-F238E27FC236}">
                <a16:creationId xmlns:a16="http://schemas.microsoft.com/office/drawing/2014/main" id="{5EFBDFD1-9185-45DD-B3A0-FE625CCCD05D}"/>
              </a:ext>
            </a:extLst>
          </p:cNvPr>
          <p:cNvSpPr>
            <a:spLocks noGrp="1" noRot="1" noChangeAspect="1"/>
          </p:cNvSpPr>
          <p:nvPr>
            <p:ph type="sldImg"/>
          </p:nvPr>
        </p:nvSpPr>
        <p:spPr/>
      </p:sp>
    </p:spTree>
    <p:extLst>
      <p:ext uri="{BB962C8B-B14F-4D97-AF65-F5344CB8AC3E}">
        <p14:creationId xmlns:p14="http://schemas.microsoft.com/office/powerpoint/2010/main" val="3571362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Click on Test Group and select the benchmark, checkpoint or released item tests that you would like to view.</a:t>
            </a:r>
          </a:p>
          <a:p>
            <a:r>
              <a:rPr lang="en-US" dirty="0"/>
              <a:t>Click the Apply button at the bottom of the Filters panel.</a:t>
            </a:r>
          </a:p>
          <a:p>
            <a:pPr lvl="0"/>
            <a:r>
              <a:rPr lang="en-US" dirty="0"/>
              <a:t>The dashboard updates to display the aggregate test results for the tests you have selected. Click a test name or the magnifying glass beside it. This takes you to the Performance on Tests page displaying aggregate data for that group. </a:t>
            </a:r>
          </a:p>
        </p:txBody>
      </p:sp>
      <p:sp>
        <p:nvSpPr>
          <p:cNvPr id="4" name="Slide Number Placeholder 3"/>
          <p:cNvSpPr>
            <a:spLocks noGrp="1"/>
          </p:cNvSpPr>
          <p:nvPr>
            <p:ph type="sldNum" sz="quarter" idx="5"/>
          </p:nvPr>
        </p:nvSpPr>
        <p:spPr/>
        <p:txBody>
          <a:bodyPr/>
          <a:lstStyle/>
          <a:p>
            <a:fld id="{4AD116E9-F5F5-482E-B354-EC43FA558A00}" type="slidenum">
              <a:rPr lang="en-US" smtClean="0"/>
              <a:pPr/>
              <a:t>5</a:t>
            </a:fld>
            <a:endParaRPr lang="en-US"/>
          </a:p>
        </p:txBody>
      </p:sp>
      <p:sp>
        <p:nvSpPr>
          <p:cNvPr id="7" name="Slide Image Placeholder 6">
            <a:extLst>
              <a:ext uri="{FF2B5EF4-FFF2-40B4-BE49-F238E27FC236}">
                <a16:creationId xmlns:a16="http://schemas.microsoft.com/office/drawing/2014/main" id="{EE3FFDEE-6FD8-488F-A8A1-7BA3EEA7485F}"/>
              </a:ext>
            </a:extLst>
          </p:cNvPr>
          <p:cNvSpPr>
            <a:spLocks noGrp="1" noRot="1" noChangeAspect="1"/>
          </p:cNvSpPr>
          <p:nvPr>
            <p:ph type="sldImg"/>
          </p:nvPr>
        </p:nvSpPr>
        <p:spPr/>
      </p:sp>
    </p:spTree>
    <p:extLst>
      <p:ext uri="{BB962C8B-B14F-4D97-AF65-F5344CB8AC3E}">
        <p14:creationId xmlns:p14="http://schemas.microsoft.com/office/powerpoint/2010/main" val="799588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Here is the Performance on Tests page. It is filtered to display only tests that fall within the single test group you clicked on. You can use the table to quickly compare how your students have performed across tests.</a:t>
            </a:r>
          </a:p>
          <a:p>
            <a:endParaRPr lang="en-US" dirty="0"/>
          </a:p>
          <a:p>
            <a:r>
              <a:rPr lang="en-US" dirty="0"/>
              <a:t>From here, you can click on any one of the tests in order to view the data for the specific test. You can navigate from there to the Performance by Student tab, or to the Roster Performance on Test page.</a:t>
            </a:r>
          </a:p>
          <a:p>
            <a:endParaRPr lang="en-US" dirty="0"/>
          </a:p>
          <a:p>
            <a:r>
              <a:rPr lang="en-US" dirty="0"/>
              <a:t>The first page we show you is a Roster Performance on Test page for a benchmark assessment.</a:t>
            </a:r>
          </a:p>
        </p:txBody>
      </p:sp>
      <p:sp>
        <p:nvSpPr>
          <p:cNvPr id="4" name="Slide Number Placeholder 3"/>
          <p:cNvSpPr>
            <a:spLocks noGrp="1"/>
          </p:cNvSpPr>
          <p:nvPr>
            <p:ph type="sldNum" sz="quarter" idx="5"/>
          </p:nvPr>
        </p:nvSpPr>
        <p:spPr/>
        <p:txBody>
          <a:bodyPr/>
          <a:lstStyle/>
          <a:p>
            <a:fld id="{4AD116E9-F5F5-482E-B354-EC43FA558A00}" type="slidenum">
              <a:rPr lang="en-US" smtClean="0"/>
              <a:pPr/>
              <a:t>6</a:t>
            </a:fld>
            <a:endParaRPr lang="en-US"/>
          </a:p>
        </p:txBody>
      </p:sp>
      <p:sp>
        <p:nvSpPr>
          <p:cNvPr id="7" name="Slide Image Placeholder 6">
            <a:extLst>
              <a:ext uri="{FF2B5EF4-FFF2-40B4-BE49-F238E27FC236}">
                <a16:creationId xmlns:a16="http://schemas.microsoft.com/office/drawing/2014/main" id="{88FE7291-CFAB-4814-93CD-E3E2ACE7AC81}"/>
              </a:ext>
            </a:extLst>
          </p:cNvPr>
          <p:cNvSpPr>
            <a:spLocks noGrp="1" noRot="1" noChangeAspect="1"/>
          </p:cNvSpPr>
          <p:nvPr>
            <p:ph type="sldImg"/>
          </p:nvPr>
        </p:nvSpPr>
        <p:spPr/>
      </p:sp>
    </p:spTree>
    <p:extLst>
      <p:ext uri="{BB962C8B-B14F-4D97-AF65-F5344CB8AC3E}">
        <p14:creationId xmlns:p14="http://schemas.microsoft.com/office/powerpoint/2010/main" val="4100680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Here is the Roster Performance on Test page for a class roster that took the Grade 6 Math Benchmark test. </a:t>
            </a:r>
          </a:p>
          <a:p>
            <a:endParaRPr lang="en-US" dirty="0"/>
          </a:p>
          <a:p>
            <a:r>
              <a:rPr lang="en-US" dirty="0"/>
              <a:t>The colored sections in the table include a Total performance section in blue, a green section for 5 Items on which Students Performed the Best and an orange section for 5 Items on which Students Performed the Worst. You can expand or collapse the sections by clicking the vertical section bars, which display plus and minus signs.</a:t>
            </a:r>
          </a:p>
          <a:p>
            <a:endParaRPr lang="en-US" dirty="0"/>
          </a:p>
          <a:p>
            <a:r>
              <a:rPr lang="en-US" dirty="0"/>
              <a:t>To show you how to analyze your results, first focus on the green section, showing the five items on which students performed the best.</a:t>
            </a:r>
          </a:p>
        </p:txBody>
      </p:sp>
      <p:sp>
        <p:nvSpPr>
          <p:cNvPr id="4" name="Slide Number Placeholder 3"/>
          <p:cNvSpPr>
            <a:spLocks noGrp="1"/>
          </p:cNvSpPr>
          <p:nvPr>
            <p:ph type="sldNum" sz="quarter" idx="5"/>
          </p:nvPr>
        </p:nvSpPr>
        <p:spPr/>
        <p:txBody>
          <a:bodyPr/>
          <a:lstStyle/>
          <a:p>
            <a:fld id="{4AD116E9-F5F5-482E-B354-EC43FA558A00}" type="slidenum">
              <a:rPr lang="en-US" smtClean="0"/>
              <a:pPr/>
              <a:t>7</a:t>
            </a:fld>
            <a:endParaRPr lang="en-US"/>
          </a:p>
        </p:txBody>
      </p:sp>
      <p:sp>
        <p:nvSpPr>
          <p:cNvPr id="7" name="Slide Image Placeholder 6">
            <a:extLst>
              <a:ext uri="{FF2B5EF4-FFF2-40B4-BE49-F238E27FC236}">
                <a16:creationId xmlns:a16="http://schemas.microsoft.com/office/drawing/2014/main" id="{06E34253-422F-4434-AB43-94F65259EC64}"/>
              </a:ext>
            </a:extLst>
          </p:cNvPr>
          <p:cNvSpPr>
            <a:spLocks noGrp="1" noRot="1" noChangeAspect="1"/>
          </p:cNvSpPr>
          <p:nvPr>
            <p:ph type="sldImg"/>
          </p:nvPr>
        </p:nvSpPr>
        <p:spPr/>
      </p:sp>
    </p:spTree>
    <p:extLst>
      <p:ext uri="{BB962C8B-B14F-4D97-AF65-F5344CB8AC3E}">
        <p14:creationId xmlns:p14="http://schemas.microsoft.com/office/powerpoint/2010/main" val="4266374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rows under the section header, 5 Items on which Students Performed the Best, list the item number, the points possible, and the average number of points earned for the item. This roster’s students performed the best on items #1, #3, #17, #22, and #35.</a:t>
            </a:r>
          </a:p>
          <a:p>
            <a:endParaRPr lang="en-US" dirty="0"/>
          </a:p>
          <a:p>
            <a:r>
              <a:rPr lang="en-US" dirty="0"/>
              <a:t>In reports with item-level data, you may occasionally see “n/a” instead of a score for an item. It means that the student did not respond to the item, or the item was not included in that form of the test.</a:t>
            </a:r>
          </a:p>
          <a:p>
            <a:endParaRPr lang="en-US" dirty="0"/>
          </a:p>
          <a:p>
            <a:pPr lvl="0"/>
            <a:r>
              <a:rPr lang="en-US" dirty="0"/>
              <a:t>Note that the average point values for the state, district, school, and teacher’s total students display at the top of the table, so you can compare your roster’s performance to that of those larger groups. </a:t>
            </a:r>
          </a:p>
          <a:p>
            <a:endParaRPr lang="en-US" dirty="0"/>
          </a:p>
          <a:p>
            <a:r>
              <a:rPr lang="en-US" dirty="0"/>
              <a:t>Next, we show you a similar report with fewer than ten items on the test.</a:t>
            </a:r>
          </a:p>
        </p:txBody>
      </p:sp>
      <p:sp>
        <p:nvSpPr>
          <p:cNvPr id="4" name="Slide Number Placeholder 3"/>
          <p:cNvSpPr>
            <a:spLocks noGrp="1"/>
          </p:cNvSpPr>
          <p:nvPr>
            <p:ph type="sldNum" sz="quarter" idx="5"/>
          </p:nvPr>
        </p:nvSpPr>
        <p:spPr/>
        <p:txBody>
          <a:bodyPr/>
          <a:lstStyle/>
          <a:p>
            <a:fld id="{4AD116E9-F5F5-482E-B354-EC43FA558A00}" type="slidenum">
              <a:rPr lang="en-US" smtClean="0"/>
              <a:pPr/>
              <a:t>8</a:t>
            </a:fld>
            <a:endParaRPr lang="en-US"/>
          </a:p>
        </p:txBody>
      </p:sp>
      <p:sp>
        <p:nvSpPr>
          <p:cNvPr id="7" name="Slide Image Placeholder 6">
            <a:extLst>
              <a:ext uri="{FF2B5EF4-FFF2-40B4-BE49-F238E27FC236}">
                <a16:creationId xmlns:a16="http://schemas.microsoft.com/office/drawing/2014/main" id="{F6529BE1-B42E-4646-98A6-859743D08F21}"/>
              </a:ext>
            </a:extLst>
          </p:cNvPr>
          <p:cNvSpPr>
            <a:spLocks noGrp="1" noRot="1" noChangeAspect="1"/>
          </p:cNvSpPr>
          <p:nvPr>
            <p:ph type="sldImg"/>
          </p:nvPr>
        </p:nvSpPr>
        <p:spPr/>
      </p:sp>
    </p:spTree>
    <p:extLst>
      <p:ext uri="{BB962C8B-B14F-4D97-AF65-F5344CB8AC3E}">
        <p14:creationId xmlns:p14="http://schemas.microsoft.com/office/powerpoint/2010/main" val="834526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This is a Roster Performance on Test report on a checkpoint test. Because this test has fewer than 10 items, it does not display the 5 Best and 5 Worst sections. Instead, item-level data are shown only in the Total Items section.</a:t>
            </a:r>
          </a:p>
          <a:p>
            <a:endParaRPr lang="en-US" dirty="0"/>
          </a:p>
          <a:p>
            <a:r>
              <a:rPr lang="en-US" dirty="0"/>
              <a:t>Next, we show you a similar test with multiple reporting categories.</a:t>
            </a:r>
          </a:p>
        </p:txBody>
      </p:sp>
      <p:sp>
        <p:nvSpPr>
          <p:cNvPr id="4" name="Slide Number Placeholder 3"/>
          <p:cNvSpPr>
            <a:spLocks noGrp="1"/>
          </p:cNvSpPr>
          <p:nvPr>
            <p:ph type="sldNum" sz="quarter" idx="5"/>
          </p:nvPr>
        </p:nvSpPr>
        <p:spPr/>
        <p:txBody>
          <a:bodyPr/>
          <a:lstStyle/>
          <a:p>
            <a:fld id="{4AD116E9-F5F5-482E-B354-EC43FA558A00}" type="slidenum">
              <a:rPr lang="en-US" smtClean="0"/>
              <a:pPr/>
              <a:t>9</a:t>
            </a:fld>
            <a:endParaRPr lang="en-US"/>
          </a:p>
        </p:txBody>
      </p:sp>
      <p:sp>
        <p:nvSpPr>
          <p:cNvPr id="7" name="Slide Image Placeholder 6">
            <a:extLst>
              <a:ext uri="{FF2B5EF4-FFF2-40B4-BE49-F238E27FC236}">
                <a16:creationId xmlns:a16="http://schemas.microsoft.com/office/drawing/2014/main" id="{1B28472A-9C20-45B9-B9B6-298D83BDF470}"/>
              </a:ext>
            </a:extLst>
          </p:cNvPr>
          <p:cNvSpPr>
            <a:spLocks noGrp="1" noRot="1" noChangeAspect="1"/>
          </p:cNvSpPr>
          <p:nvPr>
            <p:ph type="sldImg"/>
          </p:nvPr>
        </p:nvSpPr>
        <p:spPr/>
      </p:sp>
    </p:spTree>
    <p:extLst>
      <p:ext uri="{BB962C8B-B14F-4D97-AF65-F5344CB8AC3E}">
        <p14:creationId xmlns:p14="http://schemas.microsoft.com/office/powerpoint/2010/main" val="401167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AB4F8A-8194-42A5-9442-8D367F445EE8}"/>
              </a:ext>
            </a:extLst>
          </p:cNvPr>
          <p:cNvSpPr>
            <a:spLocks noGrp="1"/>
          </p:cNvSpPr>
          <p:nvPr>
            <p:ph type="dt" sz="half" idx="10"/>
          </p:nvPr>
        </p:nvSpPr>
        <p:spPr/>
        <p:txBody>
          <a:bodyPr/>
          <a:lstStyle/>
          <a:p>
            <a:fld id="{4CD54F66-3AB0-4807-9829-4AB6B4D122BE}" type="datetimeFigureOut">
              <a:rPr lang="en-US" smtClean="0"/>
              <a:t>8/13/2021</a:t>
            </a:fld>
            <a:endParaRPr lang="en-US"/>
          </a:p>
        </p:txBody>
      </p:sp>
      <p:sp>
        <p:nvSpPr>
          <p:cNvPr id="3" name="Footer Placeholder 2">
            <a:extLst>
              <a:ext uri="{FF2B5EF4-FFF2-40B4-BE49-F238E27FC236}">
                <a16:creationId xmlns:a16="http://schemas.microsoft.com/office/drawing/2014/main" id="{0155E14A-765A-49AD-8485-1F67585946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83AA52-0CB2-4745-80CD-8119BE64B330}"/>
              </a:ext>
            </a:extLst>
          </p:cNvPr>
          <p:cNvSpPr>
            <a:spLocks noGrp="1"/>
          </p:cNvSpPr>
          <p:nvPr>
            <p:ph type="sldNum" sz="quarter" idx="12"/>
          </p:nvPr>
        </p:nvSpPr>
        <p:spPr/>
        <p:txBody>
          <a:bodyPr/>
          <a:lstStyle/>
          <a:p>
            <a:fld id="{A0AC21AC-97DB-427B-9481-C0AEF7CFC94D}" type="slidenum">
              <a:rPr lang="en-US" smtClean="0"/>
              <a:t>‹#›</a:t>
            </a:fld>
            <a:endParaRPr lang="en-US"/>
          </a:p>
        </p:txBody>
      </p:sp>
    </p:spTree>
    <p:extLst>
      <p:ext uri="{BB962C8B-B14F-4D97-AF65-F5344CB8AC3E}">
        <p14:creationId xmlns:p14="http://schemas.microsoft.com/office/powerpoint/2010/main" val="2882573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36761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1" r:id="rId18"/>
    <p:sldLayoutId id="2147483812" r:id="rId19"/>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mailto:OHHelpdesk@cambiumassessment.com" TargetMode="External"/><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How to analyze Basic non-</a:t>
            </a:r>
            <a:r>
              <a:rPr lang="en-US" dirty="0" err="1"/>
              <a:t>summativr</a:t>
            </a:r>
            <a:r>
              <a:rPr lang="en-US" dirty="0"/>
              <a:t> Reports</a:t>
            </a:r>
          </a:p>
        </p:txBody>
      </p:sp>
      <p:sp>
        <p:nvSpPr>
          <p:cNvPr id="3" name="Subtitle 2"/>
          <p:cNvSpPr>
            <a:spLocks noGrp="1"/>
          </p:cNvSpPr>
          <p:nvPr>
            <p:ph type="subTitle" idx="1"/>
          </p:nvPr>
        </p:nvSpPr>
        <p:spPr/>
        <p:txBody>
          <a:bodyPr/>
          <a:lstStyle/>
          <a:p>
            <a:r>
              <a:rPr lang="en-US" dirty="0"/>
              <a:t>Reporting system series #10</a:t>
            </a:r>
          </a:p>
        </p:txBody>
      </p:sp>
      <p:sp>
        <p:nvSpPr>
          <p:cNvPr id="8" name="Rectangle 7">
            <a:extLst>
              <a:ext uri="{FF2B5EF4-FFF2-40B4-BE49-F238E27FC236}">
                <a16:creationId xmlns:a16="http://schemas.microsoft.com/office/drawing/2014/main" id="{D31EF232-D13F-4076-B621-D79A9ACE95DB}"/>
              </a:ext>
            </a:extLst>
          </p:cNvPr>
          <p:cNvSpPr/>
          <p:nvPr/>
        </p:nvSpPr>
        <p:spPr>
          <a:xfrm>
            <a:off x="8922891" y="6289633"/>
            <a:ext cx="2986715" cy="215444"/>
          </a:xfrm>
          <a:prstGeom prst="rect">
            <a:avLst/>
          </a:prstGeom>
        </p:spPr>
        <p:txBody>
          <a:bodyPr wrap="none">
            <a:spAutoFit/>
          </a:bodyPr>
          <a:lstStyle/>
          <a:p>
            <a:r>
              <a:rPr lang="en-US" sz="800" dirty="0">
                <a:solidFill>
                  <a:schemeClr val="bg1"/>
                </a:solidFill>
              </a:rPr>
              <a:t>Copyright © 2021 Cambium Assessment, Inc. All rights reserved.</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FCB21DA8-ACAD-4CC1-A279-FD6A61AC30B8}"/>
              </a:ext>
            </a:extLst>
          </p:cNvPr>
          <p:cNvSpPr txBox="1">
            <a:spLocks/>
          </p:cNvSpPr>
          <p:nvPr/>
        </p:nvSpPr>
        <p:spPr>
          <a:xfrm>
            <a:off x="315625" y="0"/>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Reports with Multiple Reporting Categories</a:t>
            </a:r>
          </a:p>
        </p:txBody>
      </p:sp>
      <p:pic>
        <p:nvPicPr>
          <p:cNvPr id="21" name="Picture 20" descr="A screenshot of a computer&#10;&#10;Description automatically generated with medium confidence">
            <a:extLst>
              <a:ext uri="{FF2B5EF4-FFF2-40B4-BE49-F238E27FC236}">
                <a16:creationId xmlns:a16="http://schemas.microsoft.com/office/drawing/2014/main" id="{00E20138-FDD9-48B6-B289-E8568AA55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32" y="987318"/>
            <a:ext cx="11918713" cy="5724640"/>
          </a:xfrm>
          <a:prstGeom prst="rect">
            <a:avLst/>
          </a:prstGeom>
        </p:spPr>
      </p:pic>
      <p:pic>
        <p:nvPicPr>
          <p:cNvPr id="3" name="Picture 2">
            <a:extLst>
              <a:ext uri="{FF2B5EF4-FFF2-40B4-BE49-F238E27FC236}">
                <a16:creationId xmlns:a16="http://schemas.microsoft.com/office/drawing/2014/main" id="{1C1BC34A-18DF-4516-839F-4A9B5C7D7AD9}"/>
              </a:ext>
            </a:extLst>
          </p:cNvPr>
          <p:cNvPicPr>
            <a:picLocks noChangeAspect="1"/>
          </p:cNvPicPr>
          <p:nvPr/>
        </p:nvPicPr>
        <p:blipFill>
          <a:blip r:embed="rId4"/>
          <a:stretch>
            <a:fillRect/>
          </a:stretch>
        </p:blipFill>
        <p:spPr>
          <a:xfrm>
            <a:off x="748415" y="1761144"/>
            <a:ext cx="7520373" cy="270834"/>
          </a:xfrm>
          <a:prstGeom prst="rect">
            <a:avLst/>
          </a:prstGeom>
        </p:spPr>
      </p:pic>
    </p:spTree>
    <p:extLst>
      <p:ext uri="{BB962C8B-B14F-4D97-AF65-F5344CB8AC3E}">
        <p14:creationId xmlns:p14="http://schemas.microsoft.com/office/powerpoint/2010/main" val="986806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 shot of a computer&#10;&#10;Description automatically generated">
            <a:extLst>
              <a:ext uri="{FF2B5EF4-FFF2-40B4-BE49-F238E27FC236}">
                <a16:creationId xmlns:a16="http://schemas.microsoft.com/office/drawing/2014/main" id="{6C2282FB-6F66-4702-8A5C-789A37E1EB52}"/>
              </a:ext>
            </a:extLst>
          </p:cNvPr>
          <p:cNvPicPr>
            <a:picLocks noChangeAspect="1"/>
          </p:cNvPicPr>
          <p:nvPr/>
        </p:nvPicPr>
        <p:blipFill rotWithShape="1">
          <a:blip r:embed="rId3">
            <a:extLst>
              <a:ext uri="{28A0092B-C50C-407E-A947-70E740481C1C}">
                <a14:useLocalDpi xmlns:a14="http://schemas.microsoft.com/office/drawing/2010/main" val="0"/>
              </a:ext>
            </a:extLst>
          </a:blip>
          <a:srcRect l="-864" t="-671" r="53829" b="11115"/>
          <a:stretch/>
        </p:blipFill>
        <p:spPr>
          <a:xfrm>
            <a:off x="595572" y="869587"/>
            <a:ext cx="3584542" cy="5118826"/>
          </a:xfrm>
          <a:prstGeom prst="rect">
            <a:avLst/>
          </a:prstGeom>
          <a:ln w="12700">
            <a:noFill/>
          </a:ln>
        </p:spPr>
      </p:pic>
      <p:sp>
        <p:nvSpPr>
          <p:cNvPr id="3" name="Title 2">
            <a:extLst>
              <a:ext uri="{FF2B5EF4-FFF2-40B4-BE49-F238E27FC236}">
                <a16:creationId xmlns:a16="http://schemas.microsoft.com/office/drawing/2014/main" id="{A2671C1A-F971-40E9-BD24-98B4B9E2696C}"/>
              </a:ext>
            </a:extLst>
          </p:cNvPr>
          <p:cNvSpPr txBox="1">
            <a:spLocks/>
          </p:cNvSpPr>
          <p:nvPr/>
        </p:nvSpPr>
        <p:spPr>
          <a:xfrm>
            <a:off x="464481" y="1612"/>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Viewing an Item and Student Response</a:t>
            </a:r>
          </a:p>
        </p:txBody>
      </p:sp>
      <p:sp>
        <p:nvSpPr>
          <p:cNvPr id="4" name="Slide Number Placeholder 4">
            <a:extLst>
              <a:ext uri="{FF2B5EF4-FFF2-40B4-BE49-F238E27FC236}">
                <a16:creationId xmlns:a16="http://schemas.microsoft.com/office/drawing/2014/main" id="{E76463E5-72EA-43EB-A10A-129906B3ED20}"/>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11</a:t>
            </a:fld>
            <a:endParaRPr lang="en-US" sz="1200" dirty="0">
              <a:solidFill>
                <a:schemeClr val="bg1"/>
              </a:solidFill>
            </a:endParaRPr>
          </a:p>
        </p:txBody>
      </p:sp>
      <p:grpSp>
        <p:nvGrpSpPr>
          <p:cNvPr id="20" name="Group 19">
            <a:extLst>
              <a:ext uri="{FF2B5EF4-FFF2-40B4-BE49-F238E27FC236}">
                <a16:creationId xmlns:a16="http://schemas.microsoft.com/office/drawing/2014/main" id="{411EE969-EAF8-454F-AEAB-DDE1C8BC2DAA}"/>
              </a:ext>
            </a:extLst>
          </p:cNvPr>
          <p:cNvGrpSpPr/>
          <p:nvPr/>
        </p:nvGrpSpPr>
        <p:grpSpPr>
          <a:xfrm>
            <a:off x="3568360" y="1508732"/>
            <a:ext cx="1872695" cy="4078500"/>
            <a:chOff x="3568360" y="1508732"/>
            <a:chExt cx="1872695" cy="4078500"/>
          </a:xfrm>
        </p:grpSpPr>
        <p:sp>
          <p:nvSpPr>
            <p:cNvPr id="7" name="Flowchart: Connector 6">
              <a:extLst>
                <a:ext uri="{FF2B5EF4-FFF2-40B4-BE49-F238E27FC236}">
                  <a16:creationId xmlns:a16="http://schemas.microsoft.com/office/drawing/2014/main" id="{8D4A8C28-3527-42B9-AB85-6723001565D5}"/>
                </a:ext>
              </a:extLst>
            </p:cNvPr>
            <p:cNvSpPr/>
            <p:nvPr/>
          </p:nvSpPr>
          <p:spPr>
            <a:xfrm>
              <a:off x="3568360" y="5287616"/>
              <a:ext cx="452121" cy="299616"/>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8" name="Flowchart: Connector 7">
              <a:extLst>
                <a:ext uri="{FF2B5EF4-FFF2-40B4-BE49-F238E27FC236}">
                  <a16:creationId xmlns:a16="http://schemas.microsoft.com/office/drawing/2014/main" id="{A8D1E44C-D4B0-4F18-86AC-7F6AF32B5A58}"/>
                </a:ext>
              </a:extLst>
            </p:cNvPr>
            <p:cNvSpPr/>
            <p:nvPr/>
          </p:nvSpPr>
          <p:spPr>
            <a:xfrm>
              <a:off x="3619013" y="1672127"/>
              <a:ext cx="391161" cy="299616"/>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cxnSp>
          <p:nvCxnSpPr>
            <p:cNvPr id="9" name="Straight Arrow Connector 8">
              <a:extLst>
                <a:ext uri="{FF2B5EF4-FFF2-40B4-BE49-F238E27FC236}">
                  <a16:creationId xmlns:a16="http://schemas.microsoft.com/office/drawing/2014/main" id="{A14B3C9A-8A76-4E0B-8746-ED123C9E965C}"/>
                </a:ext>
              </a:extLst>
            </p:cNvPr>
            <p:cNvCxnSpPr>
              <a:cxnSpLocks/>
            </p:cNvCxnSpPr>
            <p:nvPr/>
          </p:nvCxnSpPr>
          <p:spPr>
            <a:xfrm flipV="1">
              <a:off x="4010174" y="1508732"/>
              <a:ext cx="1430881" cy="3132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C2C7A6C-D9EA-4BC2-B294-461C9D10FE7D}"/>
                </a:ext>
              </a:extLst>
            </p:cNvPr>
            <p:cNvCxnSpPr>
              <a:cxnSpLocks/>
            </p:cNvCxnSpPr>
            <p:nvPr/>
          </p:nvCxnSpPr>
          <p:spPr>
            <a:xfrm flipV="1">
              <a:off x="4020481" y="5070761"/>
              <a:ext cx="1385851" cy="34005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66EA0A95-9AFA-4EB3-A3CA-B03084289FB9}"/>
              </a:ext>
            </a:extLst>
          </p:cNvPr>
          <p:cNvPicPr>
            <a:picLocks noChangeAspect="1"/>
          </p:cNvPicPr>
          <p:nvPr/>
        </p:nvPicPr>
        <p:blipFill>
          <a:blip r:embed="rId4"/>
          <a:stretch>
            <a:fillRect/>
          </a:stretch>
        </p:blipFill>
        <p:spPr>
          <a:xfrm>
            <a:off x="5544898" y="750047"/>
            <a:ext cx="6333596" cy="2443392"/>
          </a:xfrm>
          <a:prstGeom prst="rect">
            <a:avLst/>
          </a:prstGeom>
        </p:spPr>
      </p:pic>
      <p:pic>
        <p:nvPicPr>
          <p:cNvPr id="16" name="Picture 15">
            <a:extLst>
              <a:ext uri="{FF2B5EF4-FFF2-40B4-BE49-F238E27FC236}">
                <a16:creationId xmlns:a16="http://schemas.microsoft.com/office/drawing/2014/main" id="{B9719237-B5A9-4BC9-BA2F-7A97ACC75B83}"/>
              </a:ext>
            </a:extLst>
          </p:cNvPr>
          <p:cNvPicPr>
            <a:picLocks noChangeAspect="1"/>
          </p:cNvPicPr>
          <p:nvPr/>
        </p:nvPicPr>
        <p:blipFill>
          <a:blip r:embed="rId5"/>
          <a:stretch>
            <a:fillRect/>
          </a:stretch>
        </p:blipFill>
        <p:spPr>
          <a:xfrm>
            <a:off x="5544898" y="3274350"/>
            <a:ext cx="6099044" cy="2908251"/>
          </a:xfrm>
          <a:prstGeom prst="rect">
            <a:avLst/>
          </a:prstGeom>
        </p:spPr>
      </p:pic>
    </p:spTree>
    <p:extLst>
      <p:ext uri="{BB962C8B-B14F-4D97-AF65-F5344CB8AC3E}">
        <p14:creationId xmlns:p14="http://schemas.microsoft.com/office/powerpoint/2010/main" val="2932676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6367977-225E-4CA3-A14E-C0B9FD00995A}"/>
              </a:ext>
            </a:extLst>
          </p:cNvPr>
          <p:cNvPicPr>
            <a:picLocks noChangeAspect="1"/>
          </p:cNvPicPr>
          <p:nvPr/>
        </p:nvPicPr>
        <p:blipFill>
          <a:blip r:embed="rId3"/>
          <a:stretch>
            <a:fillRect/>
          </a:stretch>
        </p:blipFill>
        <p:spPr>
          <a:xfrm>
            <a:off x="730042" y="1074985"/>
            <a:ext cx="10731915" cy="4708030"/>
          </a:xfrm>
          <a:prstGeom prst="rect">
            <a:avLst/>
          </a:prstGeom>
        </p:spPr>
      </p:pic>
      <p:sp>
        <p:nvSpPr>
          <p:cNvPr id="3" name="Title 2">
            <a:extLst>
              <a:ext uri="{FF2B5EF4-FFF2-40B4-BE49-F238E27FC236}">
                <a16:creationId xmlns:a16="http://schemas.microsoft.com/office/drawing/2014/main" id="{23B9963C-6CDB-4E63-93DC-0954755ADE68}"/>
              </a:ext>
            </a:extLst>
          </p:cNvPr>
          <p:cNvSpPr txBox="1">
            <a:spLocks/>
          </p:cNvSpPr>
          <p:nvPr/>
        </p:nvSpPr>
        <p:spPr>
          <a:xfrm>
            <a:off x="464481" y="1612"/>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Item &amp; Score Tab</a:t>
            </a:r>
          </a:p>
        </p:txBody>
      </p:sp>
      <p:sp>
        <p:nvSpPr>
          <p:cNvPr id="5" name="Slide Number Placeholder 4">
            <a:extLst>
              <a:ext uri="{FF2B5EF4-FFF2-40B4-BE49-F238E27FC236}">
                <a16:creationId xmlns:a16="http://schemas.microsoft.com/office/drawing/2014/main" id="{31341F31-C0E0-429C-820F-50224F307F42}"/>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12</a:t>
            </a:fld>
            <a:endParaRPr lang="en-US" sz="1200" dirty="0">
              <a:solidFill>
                <a:schemeClr val="bg1"/>
              </a:solidFill>
            </a:endParaRPr>
          </a:p>
        </p:txBody>
      </p:sp>
      <p:grpSp>
        <p:nvGrpSpPr>
          <p:cNvPr id="12" name="Group 11">
            <a:extLst>
              <a:ext uri="{FF2B5EF4-FFF2-40B4-BE49-F238E27FC236}">
                <a16:creationId xmlns:a16="http://schemas.microsoft.com/office/drawing/2014/main" id="{A0184173-01B2-4FFC-8DD1-4F70CF0C110D}"/>
              </a:ext>
            </a:extLst>
          </p:cNvPr>
          <p:cNvGrpSpPr/>
          <p:nvPr/>
        </p:nvGrpSpPr>
        <p:grpSpPr>
          <a:xfrm>
            <a:off x="681335" y="1326395"/>
            <a:ext cx="9269562" cy="794811"/>
            <a:chOff x="-247857" y="714229"/>
            <a:chExt cx="9269562" cy="794811"/>
          </a:xfrm>
        </p:grpSpPr>
        <p:sp>
          <p:nvSpPr>
            <p:cNvPr id="2" name="Oval 1">
              <a:extLst>
                <a:ext uri="{FF2B5EF4-FFF2-40B4-BE49-F238E27FC236}">
                  <a16:creationId xmlns:a16="http://schemas.microsoft.com/office/drawing/2014/main" id="{6A05746F-E7C0-496D-9C42-4813B19B55FB}"/>
                </a:ext>
              </a:extLst>
            </p:cNvPr>
            <p:cNvSpPr/>
            <p:nvPr/>
          </p:nvSpPr>
          <p:spPr>
            <a:xfrm>
              <a:off x="-247857" y="1031670"/>
              <a:ext cx="2283263" cy="4773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9" name="Oval 8">
              <a:extLst>
                <a:ext uri="{FF2B5EF4-FFF2-40B4-BE49-F238E27FC236}">
                  <a16:creationId xmlns:a16="http://schemas.microsoft.com/office/drawing/2014/main" id="{A520124A-78E1-48AF-8373-F59D02C57156}"/>
                </a:ext>
              </a:extLst>
            </p:cNvPr>
            <p:cNvSpPr/>
            <p:nvPr/>
          </p:nvSpPr>
          <p:spPr>
            <a:xfrm>
              <a:off x="3305257" y="714229"/>
              <a:ext cx="2212041" cy="4773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0" name="Oval 9">
              <a:extLst>
                <a:ext uri="{FF2B5EF4-FFF2-40B4-BE49-F238E27FC236}">
                  <a16:creationId xmlns:a16="http://schemas.microsoft.com/office/drawing/2014/main" id="{D95E9D0E-B1AF-47FF-BE4B-F4C5A566E443}"/>
                </a:ext>
              </a:extLst>
            </p:cNvPr>
            <p:cNvSpPr/>
            <p:nvPr/>
          </p:nvSpPr>
          <p:spPr>
            <a:xfrm>
              <a:off x="7819235" y="1068775"/>
              <a:ext cx="1202470" cy="3046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896452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3C546D-8934-4A72-965F-75E09D9E091A}"/>
              </a:ext>
            </a:extLst>
          </p:cNvPr>
          <p:cNvSpPr txBox="1">
            <a:spLocks/>
          </p:cNvSpPr>
          <p:nvPr/>
        </p:nvSpPr>
        <p:spPr>
          <a:xfrm>
            <a:off x="226977" y="0"/>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Rubric &amp; Resources Tab</a:t>
            </a:r>
          </a:p>
        </p:txBody>
      </p:sp>
      <p:sp>
        <p:nvSpPr>
          <p:cNvPr id="4" name="Slide Number Placeholder 4">
            <a:extLst>
              <a:ext uri="{FF2B5EF4-FFF2-40B4-BE49-F238E27FC236}">
                <a16:creationId xmlns:a16="http://schemas.microsoft.com/office/drawing/2014/main" id="{51533775-95A7-4013-8181-58A42904596F}"/>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13</a:t>
            </a:fld>
            <a:endParaRPr lang="en-US" sz="1200" dirty="0">
              <a:solidFill>
                <a:schemeClr val="bg1"/>
              </a:solidFill>
            </a:endParaRPr>
          </a:p>
        </p:txBody>
      </p:sp>
      <p:pic>
        <p:nvPicPr>
          <p:cNvPr id="5" name="Picture 4">
            <a:extLst>
              <a:ext uri="{FF2B5EF4-FFF2-40B4-BE49-F238E27FC236}">
                <a16:creationId xmlns:a16="http://schemas.microsoft.com/office/drawing/2014/main" id="{ACDDAC3B-B211-4D7F-91C4-FCE1B019B23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5369" y="908569"/>
            <a:ext cx="10881261" cy="5040861"/>
          </a:xfrm>
          <a:prstGeom prst="rect">
            <a:avLst/>
          </a:prstGeom>
          <a:noFill/>
          <a:ln>
            <a:noFill/>
          </a:ln>
        </p:spPr>
      </p:pic>
    </p:spTree>
    <p:extLst>
      <p:ext uri="{BB962C8B-B14F-4D97-AF65-F5344CB8AC3E}">
        <p14:creationId xmlns:p14="http://schemas.microsoft.com/office/powerpoint/2010/main" val="549954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C868AC-8304-4AE6-96AC-80AA222D9911}"/>
              </a:ext>
            </a:extLst>
          </p:cNvPr>
          <p:cNvSpPr>
            <a:spLocks noGrp="1"/>
          </p:cNvSpPr>
          <p:nvPr>
            <p:ph type="sldNum" sz="quarter" idx="11"/>
          </p:nvPr>
        </p:nvSpPr>
        <p:spPr/>
        <p:txBody>
          <a:bodyPr/>
          <a:lstStyle/>
          <a:p>
            <a:fld id="{58AE716E-68DD-2249-A7FA-8AEF0B14DF81}" type="slidenum">
              <a:rPr lang="en-US" smtClean="0"/>
              <a:pPr/>
              <a:t>14</a:t>
            </a:fld>
            <a:endParaRPr lang="en-US" dirty="0"/>
          </a:p>
        </p:txBody>
      </p:sp>
      <p:sp>
        <p:nvSpPr>
          <p:cNvPr id="4" name="Title 3">
            <a:extLst>
              <a:ext uri="{FF2B5EF4-FFF2-40B4-BE49-F238E27FC236}">
                <a16:creationId xmlns:a16="http://schemas.microsoft.com/office/drawing/2014/main" id="{C9FAADD4-FA9D-41A7-B84C-AC106E269B62}"/>
              </a:ext>
            </a:extLst>
          </p:cNvPr>
          <p:cNvSpPr>
            <a:spLocks noGrp="1"/>
          </p:cNvSpPr>
          <p:nvPr>
            <p:ph type="title"/>
          </p:nvPr>
        </p:nvSpPr>
        <p:spPr/>
        <p:txBody>
          <a:bodyPr/>
          <a:lstStyle/>
          <a:p>
            <a:r>
              <a:rPr lang="en-US" dirty="0"/>
              <a:t>The Reporting System Series</a:t>
            </a:r>
          </a:p>
        </p:txBody>
      </p:sp>
      <p:grpSp>
        <p:nvGrpSpPr>
          <p:cNvPr id="5" name="Group 4">
            <a:extLst>
              <a:ext uri="{FF2B5EF4-FFF2-40B4-BE49-F238E27FC236}">
                <a16:creationId xmlns:a16="http://schemas.microsoft.com/office/drawing/2014/main" id="{9D21EA73-0E64-4A5D-8E04-764875938921}"/>
              </a:ext>
            </a:extLst>
          </p:cNvPr>
          <p:cNvGrpSpPr/>
          <p:nvPr/>
        </p:nvGrpSpPr>
        <p:grpSpPr>
          <a:xfrm>
            <a:off x="549871" y="846039"/>
            <a:ext cx="11092260" cy="5165921"/>
            <a:chOff x="598239" y="814223"/>
            <a:chExt cx="11092260" cy="5165921"/>
          </a:xfrm>
        </p:grpSpPr>
        <p:sp>
          <p:nvSpPr>
            <p:cNvPr id="6" name="Rectangle 5">
              <a:extLst>
                <a:ext uri="{FF2B5EF4-FFF2-40B4-BE49-F238E27FC236}">
                  <a16:creationId xmlns:a16="http://schemas.microsoft.com/office/drawing/2014/main" id="{FF244422-A087-4F88-890E-F1932D593CB3}"/>
                </a:ext>
              </a:extLst>
            </p:cNvPr>
            <p:cNvSpPr/>
            <p:nvPr/>
          </p:nvSpPr>
          <p:spPr>
            <a:xfrm>
              <a:off x="3591669" y="5108557"/>
              <a:ext cx="8098830" cy="871587"/>
            </a:xfrm>
            <a:prstGeom prst="rect">
              <a:avLst/>
            </a:prstGeom>
            <a:solidFill>
              <a:schemeClr val="bg1">
                <a:lumMod val="95000"/>
              </a:schemeClr>
            </a:solid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tx1">
                      <a:lumMod val="50000"/>
                    </a:schemeClr>
                  </a:solidFill>
                  <a:effectLst/>
                  <a:uLnTx/>
                  <a:uFillTx/>
                  <a:ea typeface="+mn-ea"/>
                  <a:cs typeface="+mn-cs"/>
                </a:rPr>
                <a:t>10. How to Analyze a Basic Non-summative Test Report</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rPr>
                <a:t>11. How to Use the Advanced Features of Reporting to View Non-summative Data</a:t>
              </a:r>
              <a:endParaRPr kumimoji="0" lang="en-US" b="0" i="0" u="none" strike="noStrike" kern="1200" cap="none" spc="0" normalizeH="0" baseline="0" noProof="0" dirty="0">
                <a:ln>
                  <a:noFill/>
                </a:ln>
                <a:solidFill>
                  <a:schemeClr val="tx1">
                    <a:lumMod val="50000"/>
                  </a:schemeClr>
                </a:solidFill>
                <a:effectLst/>
                <a:uLnTx/>
                <a:uFillTx/>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tx1">
                      <a:lumMod val="50000"/>
                    </a:schemeClr>
                  </a:solidFill>
                  <a:effectLst/>
                  <a:uLnTx/>
                  <a:uFillTx/>
                  <a:ea typeface="+mn-ea"/>
                  <a:cs typeface="+mn-cs"/>
                </a:rPr>
                <a:t>12. How to Hand-Score Unscored Items and Modify Machine Scores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 </a:t>
              </a:r>
            </a:p>
          </p:txBody>
        </p:sp>
        <p:sp>
          <p:nvSpPr>
            <p:cNvPr id="7" name="Rectangle 6">
              <a:extLst>
                <a:ext uri="{FF2B5EF4-FFF2-40B4-BE49-F238E27FC236}">
                  <a16:creationId xmlns:a16="http://schemas.microsoft.com/office/drawing/2014/main" id="{EC207150-5C33-4B36-80DE-21DCC5636108}"/>
                </a:ext>
              </a:extLst>
            </p:cNvPr>
            <p:cNvSpPr/>
            <p:nvPr/>
          </p:nvSpPr>
          <p:spPr>
            <a:xfrm>
              <a:off x="598239" y="814223"/>
              <a:ext cx="10644724" cy="3948546"/>
            </a:xfrm>
            <a:prstGeom prst="rect">
              <a:avLst/>
            </a:prstGeom>
            <a:solidFill>
              <a:schemeClr val="bg1">
                <a:lumMod val="95000"/>
              </a:schemeClr>
            </a:solid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lumMod val="50000"/>
                    </a:schemeClr>
                  </a:solidFill>
                  <a:effectLst/>
                  <a:uLnTx/>
                  <a:uFillTx/>
                  <a:latin typeface="Arial"/>
                  <a:ea typeface="+mn-ea"/>
                  <a:cs typeface="+mn-cs"/>
                </a:rPr>
                <a:t>1</a:t>
              </a:r>
              <a:r>
                <a:rPr kumimoji="0" lang="en-US" sz="2000" b="0" i="0" u="none" strike="noStrike" kern="1200" cap="none" spc="0" normalizeH="0" baseline="0" noProof="0" dirty="0">
                  <a:ln>
                    <a:noFill/>
                  </a:ln>
                  <a:solidFill>
                    <a:schemeClr val="tx1">
                      <a:lumMod val="50000"/>
                    </a:schemeClr>
                  </a:solidFill>
                  <a:effectLst/>
                  <a:uLnTx/>
                  <a:uFillTx/>
                  <a:ea typeface="+mn-ea"/>
                  <a:cs typeface="+mn-cs"/>
                </a:rPr>
                <a:t>. How to Navigate the Dashboard and Access Your Summative Results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50000"/>
                    </a:schemeClr>
                  </a:solidFill>
                  <a:effectLst/>
                  <a:uLnTx/>
                  <a:uFillTx/>
                  <a:ea typeface="+mn-ea"/>
                  <a:cs typeface="+mn-cs"/>
                </a:rPr>
                <a:t>2. How to Understand Measures for Writing Dimensions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50000"/>
                    </a:schemeClr>
                  </a:solidFill>
                  <a:effectLst/>
                  <a:uLnTx/>
                  <a:uFillTx/>
                  <a:ea typeface="+mn-ea"/>
                  <a:cs typeface="+mn-cs"/>
                </a:rPr>
                <a:t>3. How to Understand a Demographic Breakdown Report and a Student Portfolio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50000"/>
                    </a:schemeClr>
                  </a:solidFill>
                </a:rPr>
                <a:t>4. How to Drill Down into Your Results by Selecting Specific Tests &amp; Classes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50000"/>
                    </a:schemeClr>
                  </a:solidFill>
                  <a:effectLst/>
                  <a:uLnTx/>
                  <a:uFillTx/>
                  <a:ea typeface="+mn-ea"/>
                  <a:cs typeface="+mn-cs"/>
                </a:rPr>
                <a:t>5. How to Drill Down into Your Results by Selecting Previous School Years &amp; Previous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50000"/>
                    </a:schemeClr>
                  </a:solidFill>
                </a:rPr>
                <a:t>6. How to Track Student Performance Over Time Using the Longitudinal Report</a:t>
              </a:r>
              <a:endParaRPr kumimoji="0" lang="en-US" sz="2000" b="0" i="0" u="none" strike="noStrike" kern="1200" cap="none" spc="0" normalizeH="0" baseline="0" noProof="0" dirty="0">
                <a:ln>
                  <a:noFill/>
                </a:ln>
                <a:solidFill>
                  <a:schemeClr val="tx1">
                    <a:lumMod val="50000"/>
                  </a:schemeClr>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50000"/>
                    </a:schemeClr>
                  </a:solidFill>
                  <a:effectLst/>
                  <a:uLnTx/>
                  <a:uFillTx/>
                  <a:ea typeface="+mn-ea"/>
                  <a:cs typeface="+mn-cs"/>
                </a:rPr>
                <a:t>7. How to Generate Individual Student Reports (ISR) and Student Data Files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50000"/>
                    </a:schemeClr>
                  </a:solidFill>
                  <a:effectLst/>
                  <a:uLnTx/>
                  <a:uFillTx/>
                  <a:ea typeface="+mn-ea"/>
                  <a:cs typeface="+mn-cs"/>
                </a:rPr>
                <a:t>8. How to Print and Export Data You Can See in Your Reports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50000"/>
                    </a:schemeClr>
                  </a:solidFill>
                  <a:effectLst/>
                  <a:uLnTx/>
                  <a:uFillTx/>
                  <a:ea typeface="+mn-ea"/>
                  <a:cs typeface="+mn-cs"/>
                </a:rPr>
                <a:t>9. How to Use the Roster Manager to Add, Modify and Upload Rosters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Rectangle: Rounded Corners 7">
              <a:extLst>
                <a:ext uri="{FF2B5EF4-FFF2-40B4-BE49-F238E27FC236}">
                  <a16:creationId xmlns:a16="http://schemas.microsoft.com/office/drawing/2014/main" id="{8B243F3D-FC9D-4C20-BCD4-437175CF7B58}"/>
                </a:ext>
              </a:extLst>
            </p:cNvPr>
            <p:cNvSpPr/>
            <p:nvPr/>
          </p:nvSpPr>
          <p:spPr>
            <a:xfrm>
              <a:off x="667512" y="5339558"/>
              <a:ext cx="2514581" cy="592095"/>
            </a:xfrm>
            <a:prstGeom prst="roundRect">
              <a:avLst/>
            </a:prstGeom>
            <a:no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50000"/>
                    </a:schemeClr>
                  </a:solidFill>
                  <a:effectLst/>
                  <a:uLnTx/>
                  <a:uFillTx/>
                  <a:ea typeface="+mn-ea"/>
                  <a:cs typeface="+mn-cs"/>
                </a:rPr>
                <a:t>Non-summative Assessments Only</a:t>
              </a:r>
            </a:p>
          </p:txBody>
        </p:sp>
      </p:grpSp>
    </p:spTree>
    <p:extLst>
      <p:ext uri="{BB962C8B-B14F-4D97-AF65-F5344CB8AC3E}">
        <p14:creationId xmlns:p14="http://schemas.microsoft.com/office/powerpoint/2010/main" val="1232356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1040" y="1502997"/>
            <a:ext cx="10966265" cy="1410324"/>
          </a:xfrm>
        </p:spPr>
        <p:txBody>
          <a:bodyPr rtlCol="0">
            <a:noAutofit/>
          </a:bodyPr>
          <a:lstStyle/>
          <a:p>
            <a:pPr marL="0" indent="0" eaLnBrk="1" fontAlgn="auto" hangingPunct="1">
              <a:buNone/>
              <a:defRPr/>
            </a:pPr>
            <a:r>
              <a:rPr lang="en-US" sz="3200" b="1" dirty="0">
                <a:solidFill>
                  <a:schemeClr val="tx1">
                    <a:lumMod val="50000"/>
                  </a:schemeClr>
                </a:solidFill>
              </a:rPr>
              <a:t>Further Information: </a:t>
            </a:r>
            <a:r>
              <a:rPr lang="en-US" sz="3200" i="1" dirty="0">
                <a:solidFill>
                  <a:schemeClr val="tx1">
                    <a:lumMod val="50000"/>
                  </a:schemeClr>
                </a:solidFill>
              </a:rPr>
              <a:t>Reporting System User Guide, 2021-2022</a:t>
            </a:r>
          </a:p>
          <a:p>
            <a:pPr eaLnBrk="1" fontAlgn="auto" hangingPunct="1">
              <a:buFont typeface="Arial" panose="020B0604020202020204" pitchFamily="34" charset="0"/>
              <a:buChar char="•"/>
              <a:defRPr/>
            </a:pPr>
            <a:r>
              <a:rPr lang="en-US" dirty="0">
                <a:solidFill>
                  <a:srgbClr val="FF0000"/>
                </a:solidFill>
              </a:rPr>
              <a:t> </a:t>
            </a:r>
            <a:r>
              <a:rPr lang="en-US" dirty="0">
                <a:solidFill>
                  <a:srgbClr val="006298"/>
                </a:solidFill>
              </a:rPr>
              <a:t>https://oh.portal.cambiumast.com/</a:t>
            </a:r>
          </a:p>
          <a:p>
            <a:pPr fontAlgn="auto">
              <a:buFont typeface="Arial" panose="020B0604020202020204" pitchFamily="34" charset="0"/>
              <a:buChar char="•"/>
              <a:defRPr/>
            </a:pPr>
            <a:r>
              <a:rPr lang="en-US" dirty="0">
                <a:solidFill>
                  <a:srgbClr val="006298"/>
                </a:solidFill>
              </a:rPr>
              <a:t> Email </a:t>
            </a:r>
            <a:r>
              <a:rPr lang="en-US" b="0" i="0" u="none" strike="noStrike" dirty="0">
                <a:solidFill>
                  <a:srgbClr val="006298"/>
                </a:solidFill>
                <a:effectLst/>
                <a:hlinkClick r:id="rId3">
                  <a:extLst>
                    <a:ext uri="{A12FA001-AC4F-418D-AE19-62706E023703}">
                      <ahyp:hlinkClr xmlns:ahyp="http://schemas.microsoft.com/office/drawing/2018/hyperlinkcolor" val="tx"/>
                    </a:ext>
                  </a:extLst>
                </a:hlinkClick>
              </a:rPr>
              <a:t>OHHelpdesk@cambiumassessment.com</a:t>
            </a:r>
            <a:r>
              <a:rPr lang="en-US" b="0" i="0" u="none" strike="noStrike" dirty="0">
                <a:solidFill>
                  <a:srgbClr val="006298"/>
                </a:solidFill>
                <a:effectLst/>
              </a:rPr>
              <a:t> or call </a:t>
            </a:r>
            <a:r>
              <a:rPr lang="en-US" b="0" i="0" dirty="0">
                <a:solidFill>
                  <a:srgbClr val="006298"/>
                </a:solidFill>
                <a:effectLst/>
              </a:rPr>
              <a:t>1-877-231-7809</a:t>
            </a:r>
            <a:endParaRPr lang="en-US" dirty="0">
              <a:solidFill>
                <a:srgbClr val="006298"/>
              </a:solidFill>
            </a:endParaRPr>
          </a:p>
        </p:txBody>
      </p:sp>
      <p:sp>
        <p:nvSpPr>
          <p:cNvPr id="2" name="Title 1"/>
          <p:cNvSpPr>
            <a:spLocks noGrp="1"/>
          </p:cNvSpPr>
          <p:nvPr>
            <p:ph type="title"/>
          </p:nvPr>
        </p:nvSpPr>
        <p:spPr/>
        <p:txBody>
          <a:bodyPr>
            <a:noAutofit/>
          </a:bodyPr>
          <a:lstStyle/>
          <a:p>
            <a:r>
              <a:rPr lang="en-US" dirty="0"/>
              <a:t>More Help</a:t>
            </a:r>
          </a:p>
        </p:txBody>
      </p:sp>
      <p:sp>
        <p:nvSpPr>
          <p:cNvPr id="4" name="Slide Number Placeholder 2">
            <a:extLst>
              <a:ext uri="{FF2B5EF4-FFF2-40B4-BE49-F238E27FC236}">
                <a16:creationId xmlns:a16="http://schemas.microsoft.com/office/drawing/2014/main" id="{934A5FCF-0872-4AB4-B5EA-E3A6E63DE1EF}"/>
              </a:ext>
            </a:extLst>
          </p:cNvPr>
          <p:cNvSpPr>
            <a:spLocks noGrp="1"/>
          </p:cNvSpPr>
          <p:nvPr>
            <p:ph type="sldNum" sz="quarter" idx="10"/>
          </p:nvPr>
        </p:nvSpPr>
        <p:spPr>
          <a:xfrm>
            <a:off x="11257078" y="6464155"/>
            <a:ext cx="706657" cy="278820"/>
          </a:xfrm>
        </p:spPr>
        <p:txBody>
          <a:bodyPr/>
          <a:lstStyle/>
          <a:p>
            <a:pPr algn="r"/>
            <a:r>
              <a:rPr lang="en-US" dirty="0">
                <a:latin typeface="+mn-lt"/>
              </a:rPr>
              <a:t>15</a:t>
            </a:r>
          </a:p>
        </p:txBody>
      </p:sp>
    </p:spTree>
    <p:extLst>
      <p:ext uri="{BB962C8B-B14F-4D97-AF65-F5344CB8AC3E}">
        <p14:creationId xmlns:p14="http://schemas.microsoft.com/office/powerpoint/2010/main" val="483536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03101022-BFCE-4F59-81EA-AB1B83136451}"/>
              </a:ext>
            </a:extLst>
          </p:cNvPr>
          <p:cNvSpPr txBox="1">
            <a:spLocks/>
          </p:cNvSpPr>
          <p:nvPr/>
        </p:nvSpPr>
        <p:spPr>
          <a:xfrm>
            <a:off x="326505" y="21839"/>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Objectives</a:t>
            </a:r>
          </a:p>
        </p:txBody>
      </p:sp>
      <p:sp>
        <p:nvSpPr>
          <p:cNvPr id="7" name="Slide Number Placeholder 4">
            <a:extLst>
              <a:ext uri="{FF2B5EF4-FFF2-40B4-BE49-F238E27FC236}">
                <a16:creationId xmlns:a16="http://schemas.microsoft.com/office/drawing/2014/main" id="{32C6D3F0-17B3-4B38-9F63-DF9AC827CCB2}"/>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2</a:t>
            </a:fld>
            <a:endParaRPr lang="en-US" sz="1200" dirty="0">
              <a:solidFill>
                <a:schemeClr val="bg1"/>
              </a:solidFill>
            </a:endParaRPr>
          </a:p>
        </p:txBody>
      </p:sp>
      <p:sp>
        <p:nvSpPr>
          <p:cNvPr id="2" name="Rectangle: Rounded Corners 1">
            <a:extLst>
              <a:ext uri="{FF2B5EF4-FFF2-40B4-BE49-F238E27FC236}">
                <a16:creationId xmlns:a16="http://schemas.microsoft.com/office/drawing/2014/main" id="{75AFD4EE-E90E-442A-9A4B-3F6C08E6B8F2}"/>
              </a:ext>
            </a:extLst>
          </p:cNvPr>
          <p:cNvSpPr/>
          <p:nvPr/>
        </p:nvSpPr>
        <p:spPr>
          <a:xfrm>
            <a:off x="340573" y="984738"/>
            <a:ext cx="11546627" cy="4867422"/>
          </a:xfrm>
          <a:prstGeom prst="roundRect">
            <a:avLst/>
          </a:prstGeom>
          <a:solidFill>
            <a:schemeClr val="bg1"/>
          </a:solidFill>
          <a:ln w="28575">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buFont typeface="Arial" panose="020B0604020202020204" pitchFamily="34" charset="0"/>
              <a:buChar char="•"/>
            </a:pPr>
            <a:r>
              <a:rPr lang="en-US" sz="2400" dirty="0">
                <a:solidFill>
                  <a:schemeClr val="tx2"/>
                </a:solidFill>
              </a:rPr>
              <a:t>Understand the types of tests that report item-level data in Reporting</a:t>
            </a:r>
          </a:p>
          <a:p>
            <a:pPr marL="342900" indent="-342900">
              <a:buFont typeface="Arial" panose="020B0604020202020204" pitchFamily="34" charset="0"/>
              <a:buChar char="•"/>
            </a:pPr>
            <a:endParaRPr lang="en-US" sz="2400" dirty="0">
              <a:solidFill>
                <a:schemeClr val="tx2"/>
              </a:solidFill>
            </a:endParaRPr>
          </a:p>
          <a:p>
            <a:pPr marL="342900" indent="-342900">
              <a:buFont typeface="Arial" panose="020B0604020202020204" pitchFamily="34" charset="0"/>
              <a:buChar char="•"/>
            </a:pPr>
            <a:r>
              <a:rPr lang="en-US" sz="2400" dirty="0">
                <a:solidFill>
                  <a:schemeClr val="tx2"/>
                </a:solidFill>
              </a:rPr>
              <a:t>Navigate from the dashboard to non-summative assessment data</a:t>
            </a:r>
          </a:p>
          <a:p>
            <a:pPr marL="342900" indent="-342900">
              <a:buFont typeface="Arial" panose="020B0604020202020204" pitchFamily="34" charset="0"/>
              <a:buChar char="•"/>
            </a:pPr>
            <a:endParaRPr lang="en-US" sz="2400" dirty="0">
              <a:solidFill>
                <a:schemeClr val="tx2"/>
              </a:solidFill>
            </a:endParaRPr>
          </a:p>
          <a:p>
            <a:pPr marL="342900" indent="-342900">
              <a:buFont typeface="Arial" panose="020B0604020202020204" pitchFamily="34" charset="0"/>
              <a:buChar char="•"/>
            </a:pPr>
            <a:r>
              <a:rPr lang="en-US" sz="2400" dirty="0">
                <a:solidFill>
                  <a:schemeClr val="tx2"/>
                </a:solidFill>
              </a:rPr>
              <a:t>Interpret simple non-summative reports</a:t>
            </a:r>
          </a:p>
          <a:p>
            <a:pPr marL="800100" lvl="1" indent="-342900">
              <a:buFont typeface="Arial" panose="020B0604020202020204" pitchFamily="34" charset="0"/>
              <a:buChar char="•"/>
            </a:pPr>
            <a:endParaRPr lang="en-US" sz="2400" dirty="0">
              <a:solidFill>
                <a:schemeClr val="tx2"/>
              </a:solidFill>
            </a:endParaRPr>
          </a:p>
          <a:p>
            <a:pPr marL="342900" indent="-342900">
              <a:buFont typeface="Arial" panose="020B0604020202020204" pitchFamily="34" charset="0"/>
              <a:buChar char="•"/>
            </a:pPr>
            <a:r>
              <a:rPr lang="en-US" sz="2400" dirty="0">
                <a:solidFill>
                  <a:schemeClr val="tx2"/>
                </a:solidFill>
              </a:rPr>
              <a:t>View and understand items on tests</a:t>
            </a:r>
          </a:p>
        </p:txBody>
      </p:sp>
    </p:spTree>
    <p:extLst>
      <p:ext uri="{BB962C8B-B14F-4D97-AF65-F5344CB8AC3E}">
        <p14:creationId xmlns:p14="http://schemas.microsoft.com/office/powerpoint/2010/main" val="333074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5B2F856-646A-49B6-A9F0-33F808289242}"/>
              </a:ext>
            </a:extLst>
          </p:cNvPr>
          <p:cNvGrpSpPr/>
          <p:nvPr/>
        </p:nvGrpSpPr>
        <p:grpSpPr>
          <a:xfrm>
            <a:off x="789058" y="-788131"/>
            <a:ext cx="11006702" cy="6727581"/>
            <a:chOff x="789058" y="-788131"/>
            <a:chExt cx="11006702" cy="6727581"/>
          </a:xfrm>
        </p:grpSpPr>
        <p:graphicFrame>
          <p:nvGraphicFramePr>
            <p:cNvPr id="4" name="Diagram 3">
              <a:extLst>
                <a:ext uri="{FF2B5EF4-FFF2-40B4-BE49-F238E27FC236}">
                  <a16:creationId xmlns:a16="http://schemas.microsoft.com/office/drawing/2014/main" id="{356706FE-41C2-4846-9D0C-8D1D71078BFE}"/>
                </a:ext>
              </a:extLst>
            </p:cNvPr>
            <p:cNvGraphicFramePr/>
            <p:nvPr>
              <p:extLst>
                <p:ext uri="{D42A27DB-BD31-4B8C-83A1-F6EECF244321}">
                  <p14:modId xmlns:p14="http://schemas.microsoft.com/office/powerpoint/2010/main" val="187302660"/>
                </p:ext>
              </p:extLst>
            </p:nvPr>
          </p:nvGraphicFramePr>
          <p:xfrm>
            <a:off x="789058" y="-788131"/>
            <a:ext cx="8128000" cy="6713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Right Brace 30">
              <a:extLst>
                <a:ext uri="{FF2B5EF4-FFF2-40B4-BE49-F238E27FC236}">
                  <a16:creationId xmlns:a16="http://schemas.microsoft.com/office/drawing/2014/main" id="{919E3BF4-2ABC-475D-89EC-CE5782A4C26B}"/>
                </a:ext>
              </a:extLst>
            </p:cNvPr>
            <p:cNvSpPr/>
            <p:nvPr/>
          </p:nvSpPr>
          <p:spPr>
            <a:xfrm>
              <a:off x="8917058" y="932180"/>
              <a:ext cx="705118" cy="5007270"/>
            </a:xfrm>
            <a:prstGeom prst="rightBrace">
              <a:avLst>
                <a:gd name="adj1" fmla="val 13662"/>
                <a:gd name="adj2" fmla="val 50000"/>
              </a:avLst>
            </a:prstGeom>
            <a:ln w="57150">
              <a:solidFill>
                <a:srgbClr val="2C9ED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TextBox 39">
              <a:extLst>
                <a:ext uri="{FF2B5EF4-FFF2-40B4-BE49-F238E27FC236}">
                  <a16:creationId xmlns:a16="http://schemas.microsoft.com/office/drawing/2014/main" id="{39DE75D3-DA30-4778-B299-0373021D1094}"/>
                </a:ext>
              </a:extLst>
            </p:cNvPr>
            <p:cNvSpPr txBox="1"/>
            <p:nvPr/>
          </p:nvSpPr>
          <p:spPr>
            <a:xfrm>
              <a:off x="9916699" y="2721565"/>
              <a:ext cx="1879061" cy="2031325"/>
            </a:xfrm>
            <a:prstGeom prst="rect">
              <a:avLst/>
            </a:prstGeom>
            <a:noFill/>
            <a:ln w="38100">
              <a:solidFill>
                <a:srgbClr val="2C9ED9"/>
              </a:solidFill>
            </a:ln>
          </p:spPr>
          <p:txBody>
            <a:bodyPr wrap="square" rtlCol="0">
              <a:spAutoFit/>
            </a:bodyPr>
            <a:lstStyle/>
            <a:p>
              <a:pPr algn="ctr"/>
              <a:r>
                <a:rPr lang="en-US" b="1" dirty="0">
                  <a:solidFill>
                    <a:schemeClr val="tx1">
                      <a:lumMod val="50000"/>
                    </a:schemeClr>
                  </a:solidFill>
                </a:rPr>
                <a:t>Our Focus</a:t>
              </a:r>
              <a:r>
                <a:rPr lang="en-US" dirty="0">
                  <a:solidFill>
                    <a:schemeClr val="tx1">
                      <a:lumMod val="50000"/>
                    </a:schemeClr>
                  </a:solidFill>
                </a:rPr>
                <a:t>:</a:t>
              </a:r>
            </a:p>
            <a:p>
              <a:pPr algn="ctr"/>
              <a:r>
                <a:rPr lang="en-US" dirty="0">
                  <a:solidFill>
                    <a:schemeClr val="tx1">
                      <a:lumMod val="50000"/>
                    </a:schemeClr>
                  </a:solidFill>
                </a:rPr>
                <a:t>Item-Level Data Included on Benchmark, Checkpoint and Released Item Reports</a:t>
              </a:r>
            </a:p>
          </p:txBody>
        </p:sp>
      </p:grpSp>
      <p:sp>
        <p:nvSpPr>
          <p:cNvPr id="6" name="Title 2">
            <a:extLst>
              <a:ext uri="{FF2B5EF4-FFF2-40B4-BE49-F238E27FC236}">
                <a16:creationId xmlns:a16="http://schemas.microsoft.com/office/drawing/2014/main" id="{03101022-BFCE-4F59-81EA-AB1B83136451}"/>
              </a:ext>
            </a:extLst>
          </p:cNvPr>
          <p:cNvSpPr txBox="1">
            <a:spLocks/>
          </p:cNvSpPr>
          <p:nvPr/>
        </p:nvSpPr>
        <p:spPr>
          <a:xfrm>
            <a:off x="326505" y="21839"/>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Types of Non-Summative Tests that Report Item-Level Data</a:t>
            </a:r>
          </a:p>
        </p:txBody>
      </p:sp>
      <p:sp>
        <p:nvSpPr>
          <p:cNvPr id="7" name="Slide Number Placeholder 4">
            <a:extLst>
              <a:ext uri="{FF2B5EF4-FFF2-40B4-BE49-F238E27FC236}">
                <a16:creationId xmlns:a16="http://schemas.microsoft.com/office/drawing/2014/main" id="{32C6D3F0-17B3-4B38-9F63-DF9AC827CCB2}"/>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3</a:t>
            </a:fld>
            <a:endParaRPr lang="en-US" sz="1200" dirty="0">
              <a:solidFill>
                <a:schemeClr val="bg1"/>
              </a:solidFill>
            </a:endParaRPr>
          </a:p>
        </p:txBody>
      </p:sp>
    </p:spTree>
    <p:extLst>
      <p:ext uri="{BB962C8B-B14F-4D97-AF65-F5344CB8AC3E}">
        <p14:creationId xmlns:p14="http://schemas.microsoft.com/office/powerpoint/2010/main" val="2679928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E0F5E48C-A1A0-4084-92C0-C7873FEF3BFC}"/>
              </a:ext>
            </a:extLst>
          </p:cNvPr>
          <p:cNvSpPr txBox="1">
            <a:spLocks/>
          </p:cNvSpPr>
          <p:nvPr/>
        </p:nvSpPr>
        <p:spPr>
          <a:xfrm>
            <a:off x="226977" y="3025"/>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Dashboard View</a:t>
            </a:r>
          </a:p>
        </p:txBody>
      </p:sp>
      <p:sp>
        <p:nvSpPr>
          <p:cNvPr id="11" name="Slide Number Placeholder 4">
            <a:extLst>
              <a:ext uri="{FF2B5EF4-FFF2-40B4-BE49-F238E27FC236}">
                <a16:creationId xmlns:a16="http://schemas.microsoft.com/office/drawing/2014/main" id="{8BA5616F-6C2E-4FE2-935D-67E718123A6F}"/>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4</a:t>
            </a:fld>
            <a:endParaRPr lang="en-US" sz="1200" dirty="0">
              <a:solidFill>
                <a:schemeClr val="bg1"/>
              </a:solidFill>
            </a:endParaRPr>
          </a:p>
        </p:txBody>
      </p:sp>
      <p:pic>
        <p:nvPicPr>
          <p:cNvPr id="7" name="Picture 6">
            <a:extLst>
              <a:ext uri="{FF2B5EF4-FFF2-40B4-BE49-F238E27FC236}">
                <a16:creationId xmlns:a16="http://schemas.microsoft.com/office/drawing/2014/main" id="{F9C91C4C-47AB-469E-81AB-E11B74F9895D}"/>
              </a:ext>
            </a:extLst>
          </p:cNvPr>
          <p:cNvPicPr>
            <a:picLocks noChangeAspect="1"/>
          </p:cNvPicPr>
          <p:nvPr/>
        </p:nvPicPr>
        <p:blipFill>
          <a:blip r:embed="rId3"/>
          <a:stretch>
            <a:fillRect/>
          </a:stretch>
        </p:blipFill>
        <p:spPr>
          <a:xfrm>
            <a:off x="713967" y="1061707"/>
            <a:ext cx="10764065" cy="4908019"/>
          </a:xfrm>
          <a:prstGeom prst="rect">
            <a:avLst/>
          </a:prstGeom>
        </p:spPr>
      </p:pic>
      <p:sp>
        <p:nvSpPr>
          <p:cNvPr id="15" name="Oval 14">
            <a:extLst>
              <a:ext uri="{FF2B5EF4-FFF2-40B4-BE49-F238E27FC236}">
                <a16:creationId xmlns:a16="http://schemas.microsoft.com/office/drawing/2014/main" id="{26E65E1E-4EAF-4422-A89F-6D295FB5179F}"/>
              </a:ext>
            </a:extLst>
          </p:cNvPr>
          <p:cNvSpPr/>
          <p:nvPr/>
        </p:nvSpPr>
        <p:spPr>
          <a:xfrm>
            <a:off x="713967" y="1061707"/>
            <a:ext cx="585823" cy="5320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199624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5FE35EC-726C-4185-8DE4-62E4D865A900}"/>
              </a:ext>
            </a:extLst>
          </p:cNvPr>
          <p:cNvPicPr>
            <a:picLocks noChangeAspect="1"/>
          </p:cNvPicPr>
          <p:nvPr/>
        </p:nvPicPr>
        <p:blipFill>
          <a:blip r:embed="rId3"/>
          <a:stretch>
            <a:fillRect/>
          </a:stretch>
        </p:blipFill>
        <p:spPr>
          <a:xfrm>
            <a:off x="322904" y="938288"/>
            <a:ext cx="8373291" cy="3663315"/>
          </a:xfrm>
          <a:prstGeom prst="rect">
            <a:avLst/>
          </a:prstGeom>
        </p:spPr>
      </p:pic>
      <p:sp>
        <p:nvSpPr>
          <p:cNvPr id="10" name="Title 2">
            <a:extLst>
              <a:ext uri="{FF2B5EF4-FFF2-40B4-BE49-F238E27FC236}">
                <a16:creationId xmlns:a16="http://schemas.microsoft.com/office/drawing/2014/main" id="{E0F5E48C-A1A0-4084-92C0-C7873FEF3BFC}"/>
              </a:ext>
            </a:extLst>
          </p:cNvPr>
          <p:cNvSpPr txBox="1">
            <a:spLocks/>
          </p:cNvSpPr>
          <p:nvPr/>
        </p:nvSpPr>
        <p:spPr>
          <a:xfrm>
            <a:off x="226977" y="17093"/>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Dashboard View: Filtering</a:t>
            </a:r>
          </a:p>
        </p:txBody>
      </p:sp>
      <p:sp>
        <p:nvSpPr>
          <p:cNvPr id="11" name="Slide Number Placeholder 4">
            <a:extLst>
              <a:ext uri="{FF2B5EF4-FFF2-40B4-BE49-F238E27FC236}">
                <a16:creationId xmlns:a16="http://schemas.microsoft.com/office/drawing/2014/main" id="{8BA5616F-6C2E-4FE2-935D-67E718123A6F}"/>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5</a:t>
            </a:fld>
            <a:endParaRPr lang="en-US" sz="1200" dirty="0">
              <a:solidFill>
                <a:schemeClr val="bg1"/>
              </a:solidFill>
            </a:endParaRPr>
          </a:p>
        </p:txBody>
      </p:sp>
      <p:pic>
        <p:nvPicPr>
          <p:cNvPr id="9" name="Picture 8">
            <a:extLst>
              <a:ext uri="{FF2B5EF4-FFF2-40B4-BE49-F238E27FC236}">
                <a16:creationId xmlns:a16="http://schemas.microsoft.com/office/drawing/2014/main" id="{D20D943F-0CCB-422F-8155-AE85295E9642}"/>
              </a:ext>
            </a:extLst>
          </p:cNvPr>
          <p:cNvPicPr>
            <a:picLocks noChangeAspect="1"/>
          </p:cNvPicPr>
          <p:nvPr/>
        </p:nvPicPr>
        <p:blipFill>
          <a:blip r:embed="rId4"/>
          <a:stretch>
            <a:fillRect/>
          </a:stretch>
        </p:blipFill>
        <p:spPr>
          <a:xfrm>
            <a:off x="2567261" y="2527000"/>
            <a:ext cx="9301835" cy="3595296"/>
          </a:xfrm>
          <a:prstGeom prst="rect">
            <a:avLst/>
          </a:prstGeom>
        </p:spPr>
      </p:pic>
      <p:grpSp>
        <p:nvGrpSpPr>
          <p:cNvPr id="8" name="Group 7">
            <a:extLst>
              <a:ext uri="{FF2B5EF4-FFF2-40B4-BE49-F238E27FC236}">
                <a16:creationId xmlns:a16="http://schemas.microsoft.com/office/drawing/2014/main" id="{A77B8CE7-1B8A-405A-8880-8F5BC91CD50D}"/>
              </a:ext>
            </a:extLst>
          </p:cNvPr>
          <p:cNvGrpSpPr/>
          <p:nvPr/>
        </p:nvGrpSpPr>
        <p:grpSpPr>
          <a:xfrm>
            <a:off x="628886" y="938288"/>
            <a:ext cx="11520203" cy="4861527"/>
            <a:chOff x="137850" y="998236"/>
            <a:chExt cx="11520203" cy="4861527"/>
          </a:xfrm>
        </p:grpSpPr>
        <p:sp>
          <p:nvSpPr>
            <p:cNvPr id="13" name="Rectangle 12">
              <a:extLst>
                <a:ext uri="{FF2B5EF4-FFF2-40B4-BE49-F238E27FC236}">
                  <a16:creationId xmlns:a16="http://schemas.microsoft.com/office/drawing/2014/main" id="{2A5ACD91-A596-4ACC-8073-5E62C42464A7}"/>
                </a:ext>
              </a:extLst>
            </p:cNvPr>
            <p:cNvSpPr/>
            <p:nvPr/>
          </p:nvSpPr>
          <p:spPr>
            <a:xfrm>
              <a:off x="311560" y="998236"/>
              <a:ext cx="11346493" cy="486152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lowchart: Connector 20">
              <a:extLst>
                <a:ext uri="{FF2B5EF4-FFF2-40B4-BE49-F238E27FC236}">
                  <a16:creationId xmlns:a16="http://schemas.microsoft.com/office/drawing/2014/main" id="{A6D8B233-08EF-41FF-9A8D-212BE80880BF}"/>
                </a:ext>
              </a:extLst>
            </p:cNvPr>
            <p:cNvSpPr/>
            <p:nvPr/>
          </p:nvSpPr>
          <p:spPr>
            <a:xfrm>
              <a:off x="137850" y="4210896"/>
              <a:ext cx="1039528" cy="501417"/>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cxnSp>
          <p:nvCxnSpPr>
            <p:cNvPr id="22" name="Straight Arrow Connector 21">
              <a:extLst>
                <a:ext uri="{FF2B5EF4-FFF2-40B4-BE49-F238E27FC236}">
                  <a16:creationId xmlns:a16="http://schemas.microsoft.com/office/drawing/2014/main" id="{9CDC637F-2264-40C8-8FFB-DFCF41787803}"/>
                </a:ext>
              </a:extLst>
            </p:cNvPr>
            <p:cNvCxnSpPr>
              <a:cxnSpLocks/>
              <a:stCxn id="21" idx="6"/>
            </p:cNvCxnSpPr>
            <p:nvPr/>
          </p:nvCxnSpPr>
          <p:spPr>
            <a:xfrm flipV="1">
              <a:off x="1177378" y="4359686"/>
              <a:ext cx="857493" cy="10191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21575734-5242-4C79-8329-A307F2785936}"/>
                </a:ext>
              </a:extLst>
            </p:cNvPr>
            <p:cNvSpPr/>
            <p:nvPr/>
          </p:nvSpPr>
          <p:spPr>
            <a:xfrm>
              <a:off x="2190714" y="4385818"/>
              <a:ext cx="3141208" cy="5982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3363231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E0F5E48C-A1A0-4084-92C0-C7873FEF3BFC}"/>
              </a:ext>
            </a:extLst>
          </p:cNvPr>
          <p:cNvSpPr txBox="1">
            <a:spLocks/>
          </p:cNvSpPr>
          <p:nvPr/>
        </p:nvSpPr>
        <p:spPr>
          <a:xfrm>
            <a:off x="226977" y="3025"/>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Performance on Tests Report View</a:t>
            </a:r>
          </a:p>
        </p:txBody>
      </p:sp>
      <p:sp>
        <p:nvSpPr>
          <p:cNvPr id="11" name="Slide Number Placeholder 4">
            <a:extLst>
              <a:ext uri="{FF2B5EF4-FFF2-40B4-BE49-F238E27FC236}">
                <a16:creationId xmlns:a16="http://schemas.microsoft.com/office/drawing/2014/main" id="{8BA5616F-6C2E-4FE2-935D-67E718123A6F}"/>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6</a:t>
            </a:fld>
            <a:endParaRPr lang="en-US" sz="1200" dirty="0">
              <a:solidFill>
                <a:schemeClr val="bg1"/>
              </a:solidFill>
            </a:endParaRPr>
          </a:p>
        </p:txBody>
      </p:sp>
      <p:sp>
        <p:nvSpPr>
          <p:cNvPr id="13" name="Rectangle 12">
            <a:extLst>
              <a:ext uri="{FF2B5EF4-FFF2-40B4-BE49-F238E27FC236}">
                <a16:creationId xmlns:a16="http://schemas.microsoft.com/office/drawing/2014/main" id="{2A5ACD91-A596-4ACC-8073-5E62C42464A7}"/>
              </a:ext>
            </a:extLst>
          </p:cNvPr>
          <p:cNvSpPr/>
          <p:nvPr/>
        </p:nvSpPr>
        <p:spPr>
          <a:xfrm>
            <a:off x="331731" y="999533"/>
            <a:ext cx="11346493" cy="486152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FDC76BD-99C8-4DB9-A5F0-695D00665106}"/>
              </a:ext>
            </a:extLst>
          </p:cNvPr>
          <p:cNvPicPr>
            <a:picLocks noChangeAspect="1"/>
          </p:cNvPicPr>
          <p:nvPr/>
        </p:nvPicPr>
        <p:blipFill>
          <a:blip r:embed="rId3"/>
          <a:stretch>
            <a:fillRect/>
          </a:stretch>
        </p:blipFill>
        <p:spPr>
          <a:xfrm>
            <a:off x="434751" y="1217120"/>
            <a:ext cx="10799906" cy="4423760"/>
          </a:xfrm>
          <a:prstGeom prst="rect">
            <a:avLst/>
          </a:prstGeom>
        </p:spPr>
      </p:pic>
    </p:spTree>
    <p:extLst>
      <p:ext uri="{BB962C8B-B14F-4D97-AF65-F5344CB8AC3E}">
        <p14:creationId xmlns:p14="http://schemas.microsoft.com/office/powerpoint/2010/main" val="878396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4E2DAEDD-6F88-442C-B896-782A12423F2B}"/>
              </a:ext>
            </a:extLst>
          </p:cNvPr>
          <p:cNvSpPr txBox="1">
            <a:spLocks/>
          </p:cNvSpPr>
          <p:nvPr/>
        </p:nvSpPr>
        <p:spPr>
          <a:xfrm>
            <a:off x="308819" y="10160"/>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Test Report View: Single Reporting Category</a:t>
            </a:r>
          </a:p>
        </p:txBody>
      </p:sp>
      <p:sp>
        <p:nvSpPr>
          <p:cNvPr id="6" name="Slide Number Placeholder 4">
            <a:extLst>
              <a:ext uri="{FF2B5EF4-FFF2-40B4-BE49-F238E27FC236}">
                <a16:creationId xmlns:a16="http://schemas.microsoft.com/office/drawing/2014/main" id="{41D1FA50-7766-4481-AADE-A67F553CDC36}"/>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7</a:t>
            </a:fld>
            <a:endParaRPr lang="en-US" sz="1200" dirty="0">
              <a:solidFill>
                <a:schemeClr val="bg1"/>
              </a:solidFill>
            </a:endParaRPr>
          </a:p>
        </p:txBody>
      </p:sp>
      <p:pic>
        <p:nvPicPr>
          <p:cNvPr id="3" name="Picture 2">
            <a:extLst>
              <a:ext uri="{FF2B5EF4-FFF2-40B4-BE49-F238E27FC236}">
                <a16:creationId xmlns:a16="http://schemas.microsoft.com/office/drawing/2014/main" id="{A50B5B56-1303-4B67-B2D1-4D1967F199CE}"/>
              </a:ext>
            </a:extLst>
          </p:cNvPr>
          <p:cNvPicPr>
            <a:picLocks noChangeAspect="1"/>
          </p:cNvPicPr>
          <p:nvPr/>
        </p:nvPicPr>
        <p:blipFill>
          <a:blip r:embed="rId3"/>
          <a:stretch>
            <a:fillRect/>
          </a:stretch>
        </p:blipFill>
        <p:spPr>
          <a:xfrm>
            <a:off x="308819" y="1326256"/>
            <a:ext cx="11589705" cy="4533265"/>
          </a:xfrm>
          <a:prstGeom prst="rect">
            <a:avLst/>
          </a:prstGeom>
        </p:spPr>
      </p:pic>
    </p:spTree>
    <p:extLst>
      <p:ext uri="{BB962C8B-B14F-4D97-AF65-F5344CB8AC3E}">
        <p14:creationId xmlns:p14="http://schemas.microsoft.com/office/powerpoint/2010/main" val="1611864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D143EB41-2254-46FD-B463-24883608087F}"/>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8</a:t>
            </a:fld>
            <a:endParaRPr lang="en-US" sz="1200" dirty="0">
              <a:solidFill>
                <a:schemeClr val="bg1"/>
              </a:solidFill>
            </a:endParaRPr>
          </a:p>
        </p:txBody>
      </p:sp>
      <p:sp>
        <p:nvSpPr>
          <p:cNvPr id="8" name="Title 2">
            <a:extLst>
              <a:ext uri="{FF2B5EF4-FFF2-40B4-BE49-F238E27FC236}">
                <a16:creationId xmlns:a16="http://schemas.microsoft.com/office/drawing/2014/main" id="{8E725564-1145-458D-ACAB-8FED57AFFC3A}"/>
              </a:ext>
            </a:extLst>
          </p:cNvPr>
          <p:cNvSpPr txBox="1">
            <a:spLocks/>
          </p:cNvSpPr>
          <p:nvPr/>
        </p:nvSpPr>
        <p:spPr>
          <a:xfrm>
            <a:off x="286008" y="39136"/>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Test Report View: Single Reporting Category (continued)</a:t>
            </a:r>
          </a:p>
        </p:txBody>
      </p:sp>
      <p:pic>
        <p:nvPicPr>
          <p:cNvPr id="10" name="Picture 9">
            <a:extLst>
              <a:ext uri="{FF2B5EF4-FFF2-40B4-BE49-F238E27FC236}">
                <a16:creationId xmlns:a16="http://schemas.microsoft.com/office/drawing/2014/main" id="{18E02111-0C25-44C6-809B-92E80862035A}"/>
              </a:ext>
            </a:extLst>
          </p:cNvPr>
          <p:cNvPicPr>
            <a:picLocks noChangeAspect="1"/>
          </p:cNvPicPr>
          <p:nvPr/>
        </p:nvPicPr>
        <p:blipFill>
          <a:blip r:embed="rId3"/>
          <a:stretch>
            <a:fillRect/>
          </a:stretch>
        </p:blipFill>
        <p:spPr>
          <a:xfrm>
            <a:off x="286008" y="1320136"/>
            <a:ext cx="11589705" cy="4533265"/>
          </a:xfrm>
          <a:prstGeom prst="rect">
            <a:avLst/>
          </a:prstGeom>
        </p:spPr>
      </p:pic>
      <p:grpSp>
        <p:nvGrpSpPr>
          <p:cNvPr id="3" name="Group 2">
            <a:extLst>
              <a:ext uri="{FF2B5EF4-FFF2-40B4-BE49-F238E27FC236}">
                <a16:creationId xmlns:a16="http://schemas.microsoft.com/office/drawing/2014/main" id="{516CE489-1979-48CF-A599-AE8F0D82310E}"/>
              </a:ext>
            </a:extLst>
          </p:cNvPr>
          <p:cNvGrpSpPr/>
          <p:nvPr/>
        </p:nvGrpSpPr>
        <p:grpSpPr>
          <a:xfrm>
            <a:off x="6096000" y="2314154"/>
            <a:ext cx="2172789" cy="2937115"/>
            <a:chOff x="4936618" y="1746924"/>
            <a:chExt cx="2260600" cy="3433504"/>
          </a:xfrm>
        </p:grpSpPr>
        <p:sp>
          <p:nvSpPr>
            <p:cNvPr id="2" name="Rectangle 1">
              <a:extLst>
                <a:ext uri="{FF2B5EF4-FFF2-40B4-BE49-F238E27FC236}">
                  <a16:creationId xmlns:a16="http://schemas.microsoft.com/office/drawing/2014/main" id="{2024B77C-C948-49EF-BF6F-6D32AD532943}"/>
                </a:ext>
              </a:extLst>
            </p:cNvPr>
            <p:cNvSpPr/>
            <p:nvPr/>
          </p:nvSpPr>
          <p:spPr>
            <a:xfrm>
              <a:off x="4936618" y="1746924"/>
              <a:ext cx="2260600" cy="34335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Rectangle 6">
              <a:extLst>
                <a:ext uri="{FF2B5EF4-FFF2-40B4-BE49-F238E27FC236}">
                  <a16:creationId xmlns:a16="http://schemas.microsoft.com/office/drawing/2014/main" id="{45E6B000-A5BA-4EDA-8DF0-41608CBC389E}"/>
                </a:ext>
              </a:extLst>
            </p:cNvPr>
            <p:cNvSpPr/>
            <p:nvPr/>
          </p:nvSpPr>
          <p:spPr>
            <a:xfrm>
              <a:off x="5212963" y="2538621"/>
              <a:ext cx="380542" cy="26418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1590583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76CCD6FB-2AAD-451B-BC82-1E91A61BD866}"/>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9</a:t>
            </a:fld>
            <a:endParaRPr lang="en-US" sz="1200" dirty="0">
              <a:solidFill>
                <a:schemeClr val="bg1"/>
              </a:solidFill>
            </a:endParaRPr>
          </a:p>
        </p:txBody>
      </p:sp>
      <p:sp>
        <p:nvSpPr>
          <p:cNvPr id="8" name="Title 2">
            <a:extLst>
              <a:ext uri="{FF2B5EF4-FFF2-40B4-BE49-F238E27FC236}">
                <a16:creationId xmlns:a16="http://schemas.microsoft.com/office/drawing/2014/main" id="{67EE7C2E-3795-49C5-939F-68B78B5D3344}"/>
              </a:ext>
            </a:extLst>
          </p:cNvPr>
          <p:cNvSpPr txBox="1">
            <a:spLocks/>
          </p:cNvSpPr>
          <p:nvPr/>
        </p:nvSpPr>
        <p:spPr>
          <a:xfrm>
            <a:off x="286008" y="39136"/>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Test Report View: Single Reporting Category (&lt;10 items)</a:t>
            </a:r>
          </a:p>
        </p:txBody>
      </p:sp>
      <p:pic>
        <p:nvPicPr>
          <p:cNvPr id="4" name="Picture 3">
            <a:extLst>
              <a:ext uri="{FF2B5EF4-FFF2-40B4-BE49-F238E27FC236}">
                <a16:creationId xmlns:a16="http://schemas.microsoft.com/office/drawing/2014/main" id="{36E20DE5-B7AD-4463-A8FC-03CABA4EAD30}"/>
              </a:ext>
            </a:extLst>
          </p:cNvPr>
          <p:cNvPicPr>
            <a:picLocks noChangeAspect="1"/>
          </p:cNvPicPr>
          <p:nvPr/>
        </p:nvPicPr>
        <p:blipFill>
          <a:blip r:embed="rId3"/>
          <a:stretch>
            <a:fillRect/>
          </a:stretch>
        </p:blipFill>
        <p:spPr>
          <a:xfrm>
            <a:off x="1282337" y="1014554"/>
            <a:ext cx="9627326" cy="5185645"/>
          </a:xfrm>
          <a:prstGeom prst="rect">
            <a:avLst/>
          </a:prstGeom>
        </p:spPr>
      </p:pic>
    </p:spTree>
    <p:extLst>
      <p:ext uri="{BB962C8B-B14F-4D97-AF65-F5344CB8AC3E}">
        <p14:creationId xmlns:p14="http://schemas.microsoft.com/office/powerpoint/2010/main" val="1695366559"/>
      </p:ext>
    </p:extLst>
  </p:cSld>
  <p:clrMapOvr>
    <a:masterClrMapping/>
  </p:clrMapOvr>
</p:sld>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2.xml><?xml version="1.0" encoding="utf-8"?>
<ds:datastoreItem xmlns:ds="http://schemas.openxmlformats.org/officeDocument/2006/customXml" ds:itemID="{91EAC94F-0CB7-47E2-B1CC-A0F105248E94}">
  <ds:schemaRefs>
    <ds:schemaRef ds:uri="http://purl.org/dc/dcmitype/"/>
    <ds:schemaRef ds:uri="http://purl.org/dc/elements/1.1/"/>
    <ds:schemaRef ds:uri="http://schemas.microsoft.com/office/2006/metadata/properties"/>
    <ds:schemaRef ds:uri="3c8d6406-deae-4a0d-a95e-fe53ed4a1ace"/>
    <ds:schemaRef ds:uri="http://www.w3.org/XML/1998/namespac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60b788f9-dbc8-42fd-99f2-081ed83a52df"/>
  </ds:schemaRefs>
</ds:datastoreItem>
</file>

<file path=customXml/itemProps3.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2018 AIR PPT</Template>
  <TotalTime>4227</TotalTime>
  <Words>2266</Words>
  <Application>Microsoft Office PowerPoint</Application>
  <PresentationFormat>Widescreen</PresentationFormat>
  <Paragraphs>176</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Narrow</vt:lpstr>
      <vt:lpstr>Calibri</vt:lpstr>
      <vt:lpstr>Franklin Gothic Book</vt:lpstr>
      <vt:lpstr>Franklin Gothic Medium</vt:lpstr>
      <vt:lpstr>Gill Sans MT</vt:lpstr>
      <vt:lpstr>Times New Roman</vt:lpstr>
      <vt:lpstr>Cambium Assessment PPT</vt:lpstr>
      <vt:lpstr>How to analyze Basic non-summativr Reports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Reporting System Series</vt:lpstr>
      <vt:lpstr>More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Susanna Malacky</cp:lastModifiedBy>
  <cp:revision>254</cp:revision>
  <cp:lastPrinted>2017-10-19T00:36:21Z</cp:lastPrinted>
  <dcterms:created xsi:type="dcterms:W3CDTF">2020-02-03T21:37:34Z</dcterms:created>
  <dcterms:modified xsi:type="dcterms:W3CDTF">2021-08-13T20:46:32Z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