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410" r:id="rId2"/>
    <p:sldId id="748" r:id="rId3"/>
    <p:sldId id="431" r:id="rId4"/>
    <p:sldId id="745" r:id="rId5"/>
    <p:sldId id="656" r:id="rId6"/>
    <p:sldId id="746" r:id="rId7"/>
    <p:sldId id="658" r:id="rId8"/>
    <p:sldId id="747" r:id="rId9"/>
    <p:sldId id="651" r:id="rId10"/>
    <p:sldId id="749" r:id="rId11"/>
    <p:sldId id="650" r:id="rId12"/>
    <p:sldId id="268" r:id="rId13"/>
    <p:sldId id="676" r:id="rId14"/>
    <p:sldId id="74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26564587-C60B-4FA6-9575-364E85592A5C}">
          <p14:sldIdLst>
            <p14:sldId id="410"/>
            <p14:sldId id="748"/>
          </p14:sldIdLst>
        </p14:section>
        <p14:section name="Analyze Data in the Reporting Categories" id="{4BE43B17-5D0F-4D46-A7EF-99956223B006}">
          <p14:sldIdLst>
            <p14:sldId id="431"/>
            <p14:sldId id="745"/>
            <p14:sldId id="656"/>
            <p14:sldId id="746"/>
            <p14:sldId id="658"/>
            <p14:sldId id="747"/>
          </p14:sldIdLst>
        </p14:section>
        <p14:section name="Tests with Writing Dimensions" id="{C693EE4B-6658-4D2C-AA8A-C5BFFE037F57}">
          <p14:sldIdLst>
            <p14:sldId id="651"/>
            <p14:sldId id="749"/>
            <p14:sldId id="650"/>
            <p14:sldId id="268"/>
          </p14:sldIdLst>
        </p14:section>
        <p14:section name="More Information &amp; the CRS Series" id="{0B7CDF43-5B24-4AD1-BCC7-670F556EB353}">
          <p14:sldIdLst>
            <p14:sldId id="676"/>
            <p14:sldId id="74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Mills" initials="MM" lastIdx="6" clrIdx="0">
    <p:extLst>
      <p:ext uri="{19B8F6BF-5375-455C-9EA6-DF929625EA0E}">
        <p15:presenceInfo xmlns:p15="http://schemas.microsoft.com/office/powerpoint/2012/main" userId="S::monica.mills@cambiumassessment.com::23239697-e21f-4bcd-a872-d364e6b104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5B4C8"/>
    <a:srgbClr val="869EA8"/>
    <a:srgbClr val="FFFFFF"/>
    <a:srgbClr val="EFEFEF"/>
    <a:srgbClr val="BFBFBF"/>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2961" autoAdjust="0"/>
  </p:normalViewPr>
  <p:slideViewPr>
    <p:cSldViewPr snapToGrid="0">
      <p:cViewPr varScale="1">
        <p:scale>
          <a:sx n="88" d="100"/>
          <a:sy n="88" d="100"/>
        </p:scale>
        <p:origin x="12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A2BBF1-2E01-4A45-A5DD-BA7B8D6426B6}" type="datetimeFigureOut">
              <a:rPr lang="en-US" smtClean="0"/>
              <a:t>11/16/2022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4F645-D1C8-495C-92C2-FFE28CC672A7}" type="slidenum">
              <a:rPr lang="en-US" smtClean="0"/>
              <a:t>‹#›</a:t>
            </a:fld>
            <a:endParaRPr lang="en-US" dirty="0"/>
          </a:p>
        </p:txBody>
      </p:sp>
    </p:spTree>
    <p:extLst>
      <p:ext uri="{BB962C8B-B14F-4D97-AF65-F5344CB8AC3E}">
        <p14:creationId xmlns:p14="http://schemas.microsoft.com/office/powerpoint/2010/main" val="1090637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Welcome to the training module on viewing results within reporting categories in the Centralized Reporting System for Ohio’s Assessments: </a:t>
            </a:r>
            <a:r>
              <a:rPr lang="en-US" b="0" dirty="0">
                <a:latin typeface="Arial" panose="020B0604020202020204" pitchFamily="34" charset="0"/>
                <a:cs typeface="Arial" panose="020B0604020202020204" pitchFamily="34" charset="0"/>
              </a:rPr>
              <a:t>Ohio’s State Tests, or OST, the Readiness Assessments, and Ohio’s Alternate Assessments for Students with the Most Significant Cognitive Disabilities, or AASCD. A variety of sample tests are used in this module and the data reflected is for training purposes only.</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This training is based on the</a:t>
            </a:r>
            <a:r>
              <a:rPr lang="en-US" b="0" i="1" dirty="0">
                <a:latin typeface="Arial" panose="020B0604020202020204" pitchFamily="34" charset="0"/>
                <a:cs typeface="Arial" panose="020B0604020202020204" pitchFamily="34" charset="0"/>
              </a:rPr>
              <a:t> Centralized Reporting System User Guide, 2022–2023</a:t>
            </a:r>
            <a:r>
              <a:rPr lang="en-US" dirty="0">
                <a:latin typeface="Arial" panose="020B0604020202020204" pitchFamily="34" charset="0"/>
                <a:cs typeface="Arial" panose="020B0604020202020204" pitchFamily="34" charset="0"/>
              </a:rPr>
              <a:t>, which is available on the Ohio Assessment System test portal. There is a list of the full CRS Training Module Series on the last slide of this presentation.</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student performance report for the same test showing the point values earned for each individual student. The blue item score links are clickable, allowing you to view the student’s response to the essay prompt. The Writing Dimensions category no longer displays.</a:t>
            </a:r>
          </a:p>
        </p:txBody>
      </p:sp>
      <p:sp>
        <p:nvSpPr>
          <p:cNvPr id="4" name="Slide Number Placeholder 3"/>
          <p:cNvSpPr>
            <a:spLocks noGrp="1"/>
          </p:cNvSpPr>
          <p:nvPr>
            <p:ph type="sldNum" sz="quarter" idx="5"/>
          </p:nvPr>
        </p:nvSpPr>
        <p:spPr/>
        <p:txBody>
          <a:bodyPr/>
          <a:lstStyle/>
          <a:p>
            <a:fld id="{1184F645-D1C8-495C-92C2-FFE28CC672A7}" type="slidenum">
              <a:rPr lang="en-US" smtClean="0"/>
              <a:t>10</a:t>
            </a:fld>
            <a:endParaRPr lang="en-US" dirty="0"/>
          </a:p>
        </p:txBody>
      </p:sp>
    </p:spTree>
    <p:extLst>
      <p:ext uri="{BB962C8B-B14F-4D97-AF65-F5344CB8AC3E}">
        <p14:creationId xmlns:p14="http://schemas.microsoft.com/office/powerpoint/2010/main" val="2248218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Writing Dimensions reporting category appears after the Writing reporting categories on aggregate reports of assessments that include a writing item.</a:t>
            </a:r>
          </a:p>
          <a:p>
            <a:endParaRPr lang="en-US" dirty="0"/>
          </a:p>
          <a:p>
            <a:r>
              <a:rPr lang="en-US" dirty="0"/>
              <a:t>The columns within the Writing Dimensions category are nested below the Essay header. In this example, the essay is Informative. Below are three columns for the dimensions: Conventions, Elaboration, and Purpose. Below that are sub-columns for the possible points students can earn in the three dimensions: 0 points, 1 point, 2 points, 3 points, or 4 points. The cells below show the percentage of students in a roster who earned each point value in each dimension. For example, of the students in Sample Roster 1, 9% earned 2 points or full value in Conventions, 73% of them earned 1 point, and 18% of them earned 0 points.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Calibri"/>
                <a:ea typeface="+mn-ea"/>
                <a:cs typeface="+mn-cs"/>
              </a:rPr>
              <a:t>To help you analyze your students’ performance in the different dimensions, certain cells are highlighted green or red. The cell with the highest percentage of students earning the highest point value for a dimension is shaded green and displays an up arrow in the cell. These students performed well in that dimension as compared with other students. The cell with the highest percentage of students earning the lowest point value for a dimension is shaded red and displays a down arrow. These students performed comparatively poorly. You can see this in Sample Roster 1 where 55% of the students earned 0 points in Elaboration, and 64% of the students earned 0 points in Purpose.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Currently writing dimensions data is available on most OST and Readiness Assessments ELA tests. </a:t>
            </a:r>
          </a:p>
          <a:p>
            <a:endParaRPr lang="en-US" dirty="0"/>
          </a:p>
        </p:txBody>
      </p:sp>
      <p:sp>
        <p:nvSpPr>
          <p:cNvPr id="4" name="Slide Number Placeholder 3"/>
          <p:cNvSpPr>
            <a:spLocks noGrp="1"/>
          </p:cNvSpPr>
          <p:nvPr>
            <p:ph type="sldNum" sz="quarter" idx="5"/>
          </p:nvPr>
        </p:nvSpPr>
        <p:spPr/>
        <p:txBody>
          <a:bodyPr/>
          <a:lstStyle/>
          <a:p>
            <a:fld id="{1184F645-D1C8-495C-92C2-FFE28CC672A7}" type="slidenum">
              <a:rPr lang="en-US" smtClean="0"/>
              <a:t>11</a:t>
            </a:fld>
            <a:endParaRPr lang="en-US" dirty="0"/>
          </a:p>
        </p:txBody>
      </p:sp>
    </p:spTree>
    <p:extLst>
      <p:ext uri="{BB962C8B-B14F-4D97-AF65-F5344CB8AC3E}">
        <p14:creationId xmlns:p14="http://schemas.microsoft.com/office/powerpoint/2010/main" val="2584257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shading serves as a visual flag. The goal is to help users identify patterns where groups of students are doing consistently well or consistently poorly. And even if there is no pattern, it allows the user to focus on areas that need remediation and to figure out what is working well and can be shared across classes. </a:t>
            </a:r>
          </a:p>
          <a:p>
            <a:pPr defTabSz="933237">
              <a:defRPr/>
            </a:pPr>
            <a:endParaRPr lang="en-US" dirty="0"/>
          </a:p>
          <a:p>
            <a:pPr defTabSz="933237">
              <a:defRPr/>
            </a:pPr>
            <a:endParaRPr lang="en-US" dirty="0"/>
          </a:p>
          <a:p>
            <a:pPr defTabSz="933237">
              <a:defRPr/>
            </a:pPr>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5E4D672-0001-4B9B-A548-645C7DDE001A}"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799447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Notes Placeholder 2"/>
          <p:cNvSpPr>
            <a:spLocks noGrp="1"/>
          </p:cNvSpPr>
          <p:nvPr>
            <p:ph type="body" idx="1"/>
          </p:nvPr>
        </p:nvSpPr>
        <p:spPr/>
        <p:txBody>
          <a:bodyPr/>
          <a:lstStyle/>
          <a:p>
            <a:r>
              <a:rPr lang="en-US" altLang="en-US" dirty="0">
                <a:latin typeface="Arial" charset="0"/>
              </a:rPr>
              <a:t>Thank you for taking the time to view this training module. Fo</a:t>
            </a:r>
            <a:r>
              <a:rPr lang="en-US" altLang="en-US" dirty="0"/>
              <a:t>r detailed information, consult the </a:t>
            </a:r>
            <a:r>
              <a:rPr lang="en-US" altLang="en-US" i="1" dirty="0"/>
              <a:t>Centralized Reporting System User Guide, 2022-2023</a:t>
            </a:r>
            <a:r>
              <a:rPr lang="en-US" altLang="en-US" dirty="0"/>
              <a:t>, located on the test portal or contact the Ohio Help Desk.</a:t>
            </a:r>
          </a:p>
        </p:txBody>
      </p:sp>
      <p:sp>
        <p:nvSpPr>
          <p:cNvPr id="8704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58062" indent="-291561">
              <a:defRPr>
                <a:solidFill>
                  <a:schemeClr val="tx1"/>
                </a:solidFill>
                <a:latin typeface="Calibri" pitchFamily="34" charset="0"/>
              </a:defRPr>
            </a:lvl2pPr>
            <a:lvl3pPr marL="1166251" indent="-233250">
              <a:defRPr>
                <a:solidFill>
                  <a:schemeClr val="tx1"/>
                </a:solidFill>
                <a:latin typeface="Calibri" pitchFamily="34" charset="0"/>
              </a:defRPr>
            </a:lvl3pPr>
            <a:lvl4pPr marL="1632750" indent="-233250">
              <a:defRPr>
                <a:solidFill>
                  <a:schemeClr val="tx1"/>
                </a:solidFill>
                <a:latin typeface="Calibri" pitchFamily="34" charset="0"/>
              </a:defRPr>
            </a:lvl4pPr>
            <a:lvl5pPr marL="2099249" indent="-233250">
              <a:defRPr>
                <a:solidFill>
                  <a:schemeClr val="tx1"/>
                </a:solidFill>
                <a:latin typeface="Calibri" pitchFamily="34" charset="0"/>
              </a:defRPr>
            </a:lvl5pPr>
            <a:lvl6pPr marL="2565750" indent="-233250" fontAlgn="base">
              <a:spcBef>
                <a:spcPct val="0"/>
              </a:spcBef>
              <a:spcAft>
                <a:spcPct val="0"/>
              </a:spcAft>
              <a:defRPr>
                <a:solidFill>
                  <a:schemeClr val="tx1"/>
                </a:solidFill>
                <a:latin typeface="Calibri" pitchFamily="34" charset="0"/>
              </a:defRPr>
            </a:lvl6pPr>
            <a:lvl7pPr marL="3032249" indent="-233250" fontAlgn="base">
              <a:spcBef>
                <a:spcPct val="0"/>
              </a:spcBef>
              <a:spcAft>
                <a:spcPct val="0"/>
              </a:spcAft>
              <a:defRPr>
                <a:solidFill>
                  <a:schemeClr val="tx1"/>
                </a:solidFill>
                <a:latin typeface="Calibri" pitchFamily="34" charset="0"/>
              </a:defRPr>
            </a:lvl7pPr>
            <a:lvl8pPr marL="3498750" indent="-233250" fontAlgn="base">
              <a:spcBef>
                <a:spcPct val="0"/>
              </a:spcBef>
              <a:spcAft>
                <a:spcPct val="0"/>
              </a:spcAft>
              <a:defRPr>
                <a:solidFill>
                  <a:schemeClr val="tx1"/>
                </a:solidFill>
                <a:latin typeface="Calibri" pitchFamily="34" charset="0"/>
              </a:defRPr>
            </a:lvl8pPr>
            <a:lvl9pPr marL="3965249" indent="-233250" fontAlgn="base">
              <a:spcBef>
                <a:spcPct val="0"/>
              </a:spcBef>
              <a:spcAft>
                <a:spcPct val="0"/>
              </a:spcAft>
              <a:defRPr>
                <a:solidFill>
                  <a:schemeClr val="tx1"/>
                </a:solidFill>
                <a:latin typeface="Calibri"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CAD19E9-9505-4D50-9FC9-21C440EF26E2}"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4" name="Slide Image Placeholder 3">
            <a:extLst>
              <a:ext uri="{FF2B5EF4-FFF2-40B4-BE49-F238E27FC236}">
                <a16:creationId xmlns:a16="http://schemas.microsoft.com/office/drawing/2014/main" id="{3065D5F9-30BA-4794-9B28-BC4CF2709AFA}"/>
              </a:ext>
            </a:extLst>
          </p:cNvPr>
          <p:cNvSpPr>
            <a:spLocks noGrp="1" noRot="1" noChangeAspect="1"/>
          </p:cNvSpPr>
          <p:nvPr>
            <p:ph type="sldImg"/>
          </p:nvPr>
        </p:nvSpPr>
        <p:spPr/>
      </p:sp>
    </p:spTree>
    <p:extLst>
      <p:ext uri="{BB962C8B-B14F-4D97-AF65-F5344CB8AC3E}">
        <p14:creationId xmlns:p14="http://schemas.microsoft.com/office/powerpoint/2010/main" val="4251070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4-part series of CRS trainings for the Ohio Assessments: OST, Readiness Assessments, and AASCD. They are:</a:t>
            </a:r>
          </a:p>
          <a:p>
            <a:endParaRPr lang="en-US" dirty="0"/>
          </a:p>
          <a:p>
            <a:pPr marL="171450" indent="-171450">
              <a:buFont typeface="Arial" panose="020B0604020202020204" pitchFamily="34" charset="0"/>
              <a:buChar char="•"/>
            </a:pPr>
            <a:r>
              <a:rPr lang="en-US" dirty="0"/>
              <a:t>The Centralized Reporting System: The Basics for Ohio Assessments</a:t>
            </a:r>
          </a:p>
          <a:p>
            <a:pPr marL="171450" indent="-171450">
              <a:buFont typeface="Arial" panose="020B0604020202020204" pitchFamily="34" charset="0"/>
              <a:buChar char="•"/>
            </a:pPr>
            <a:r>
              <a:rPr lang="en-US" dirty="0"/>
              <a:t>The Centralized Reporting System: Generating Individual Student Reports and Student Data Files for Ohio Assessments</a:t>
            </a:r>
          </a:p>
          <a:p>
            <a:pPr marL="171450" indent="-171450">
              <a:buFont typeface="Arial" panose="020B0604020202020204" pitchFamily="34" charset="0"/>
              <a:buChar char="•"/>
            </a:pPr>
            <a:r>
              <a:rPr lang="en-US" dirty="0"/>
              <a:t>The Centralized Reporting System: Viewing Results within Reporting Categories for Ohio Assessments</a:t>
            </a:r>
          </a:p>
          <a:p>
            <a:pPr marL="171450" indent="-171450">
              <a:buFont typeface="Arial" panose="020B0604020202020204" pitchFamily="34" charset="0"/>
              <a:buChar char="•"/>
            </a:pPr>
            <a:r>
              <a:rPr lang="en-US" dirty="0"/>
              <a:t>The Centralized Reporting System: Working with Item-Level Data</a:t>
            </a:r>
          </a:p>
          <a:p>
            <a:endParaRPr lang="en-US" dirty="0"/>
          </a:p>
          <a:p>
            <a:r>
              <a:rPr lang="en-US" dirty="0"/>
              <a:t>In addition to this series, there is a 3-part series of training modules that focus specifically on the Readiness Benchmark and Checkpoint tests. They are: </a:t>
            </a:r>
          </a:p>
          <a:p>
            <a:endParaRPr lang="en-US" dirty="0"/>
          </a:p>
          <a:p>
            <a:pPr marL="285750" indent="-285750" algn="l">
              <a:buFont typeface="Arial" panose="020B0604020202020204" pitchFamily="34" charset="0"/>
              <a:buChar char="•"/>
            </a:pPr>
            <a:r>
              <a:rPr lang="en-US" sz="1200" dirty="0">
                <a:solidFill>
                  <a:schemeClr val="tx2"/>
                </a:solidFill>
              </a:rPr>
              <a:t>How to Access Your Readiness Assessments Data in the Centralized Reporting System</a:t>
            </a:r>
          </a:p>
          <a:p>
            <a:pPr marL="285750" indent="-285750" algn="l">
              <a:buFont typeface="Arial" panose="020B0604020202020204" pitchFamily="34" charset="0"/>
              <a:buChar char="•"/>
            </a:pPr>
            <a:r>
              <a:rPr lang="en-US" sz="1200" dirty="0">
                <a:solidFill>
                  <a:schemeClr val="tx2"/>
                </a:solidFill>
              </a:rPr>
              <a:t>How to Use the Advanced Features of the Centralized Reporting System to View Your Benchmark and Checkpoint Data</a:t>
            </a:r>
          </a:p>
          <a:p>
            <a:pPr marL="285750" indent="-285750" algn="l">
              <a:buFont typeface="Arial" panose="020B0604020202020204" pitchFamily="34" charset="0"/>
              <a:buChar char="•"/>
            </a:pPr>
            <a:r>
              <a:rPr lang="en-US" sz="1200" dirty="0">
                <a:solidFill>
                  <a:schemeClr val="tx2"/>
                </a:solidFill>
              </a:rPr>
              <a:t>How to Modify Machine Scores and Hand-Score Unscored Items </a:t>
            </a:r>
          </a:p>
          <a:p>
            <a:pPr marL="0" indent="0" algn="l">
              <a:buFont typeface="Arial" panose="020B0604020202020204" pitchFamily="34" charset="0"/>
              <a:buNone/>
            </a:pPr>
            <a:endParaRPr lang="en-US" dirty="0"/>
          </a:p>
          <a:p>
            <a:r>
              <a:rPr lang="en-US" dirty="0"/>
              <a:t>These modules can be found on the Ohio Assessments Portal.</a:t>
            </a:r>
          </a:p>
        </p:txBody>
      </p:sp>
      <p:sp>
        <p:nvSpPr>
          <p:cNvPr id="4" name="Slide Number Placeholder 3"/>
          <p:cNvSpPr>
            <a:spLocks noGrp="1"/>
          </p:cNvSpPr>
          <p:nvPr>
            <p:ph type="sldNum" sz="quarter" idx="5"/>
          </p:nvPr>
        </p:nvSpPr>
        <p:spPr/>
        <p:txBody>
          <a:bodyPr/>
          <a:lstStyle/>
          <a:p>
            <a:fld id="{15263724-5165-4E4A-8E82-4CCF2D0E01C5}" type="slidenum">
              <a:rPr lang="en-US" smtClean="0"/>
              <a:t>14</a:t>
            </a:fld>
            <a:endParaRPr lang="en-US" dirty="0"/>
          </a:p>
        </p:txBody>
      </p:sp>
    </p:spTree>
    <p:extLst>
      <p:ext uri="{BB962C8B-B14F-4D97-AF65-F5344CB8AC3E}">
        <p14:creationId xmlns:p14="http://schemas.microsoft.com/office/powerpoint/2010/main" val="401107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topics covered in this training module. You can jump to the section slides if you need information on a single topic. The topics are:</a:t>
            </a:r>
          </a:p>
          <a:p>
            <a:endParaRPr lang="en-US" dirty="0"/>
          </a:p>
          <a:p>
            <a:pPr marL="0" indent="0">
              <a:buFont typeface="Arial" panose="020B0604020202020204" pitchFamily="34" charset="0"/>
              <a:buNone/>
            </a:pPr>
            <a:r>
              <a:rPr lang="en-US" dirty="0"/>
              <a:t>1. Analyze Data in the Reporting Categories</a:t>
            </a:r>
          </a:p>
          <a:p>
            <a:pPr marL="0" indent="0">
              <a:buFont typeface="Arial" panose="020B0604020202020204" pitchFamily="34" charset="0"/>
              <a:buNone/>
            </a:pPr>
            <a:r>
              <a:rPr lang="en-US" dirty="0"/>
              <a:t>2. Analyze Data in the Writing &amp; Writing Dimensions Categories</a:t>
            </a:r>
          </a:p>
          <a:p>
            <a:pPr marL="0" indent="0">
              <a:buFont typeface="Arial" panose="020B0604020202020204" pitchFamily="34" charset="0"/>
              <a:buNone/>
            </a:pPr>
            <a:r>
              <a:rPr lang="en-US" dirty="0"/>
              <a:t>3. Contact Information &amp; The CRS Series</a:t>
            </a:r>
          </a:p>
          <a:p>
            <a:endParaRPr lang="en-US" dirty="0"/>
          </a:p>
        </p:txBody>
      </p:sp>
      <p:sp>
        <p:nvSpPr>
          <p:cNvPr id="4" name="Slide Number Placeholder 3"/>
          <p:cNvSpPr>
            <a:spLocks noGrp="1"/>
          </p:cNvSpPr>
          <p:nvPr>
            <p:ph type="sldNum" sz="quarter" idx="5"/>
          </p:nvPr>
        </p:nvSpPr>
        <p:spPr/>
        <p:txBody>
          <a:bodyPr/>
          <a:lstStyle/>
          <a:p>
            <a:fld id="{1184F645-D1C8-495C-92C2-FFE28CC672A7}" type="slidenum">
              <a:rPr lang="en-US" smtClean="0"/>
              <a:t>2</a:t>
            </a:fld>
            <a:endParaRPr lang="en-US" dirty="0"/>
          </a:p>
        </p:txBody>
      </p:sp>
    </p:spTree>
    <p:extLst>
      <p:ext uri="{BB962C8B-B14F-4D97-AF65-F5344CB8AC3E}">
        <p14:creationId xmlns:p14="http://schemas.microsoft.com/office/powerpoint/2010/main" val="3469732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OST, the Readiness Benchmark tests, and the AASCD assessments place learning standards into reporting categories that define how test data is reported for a test. On this slide you see a sample of Ohio assessments and the reporting categories used for each test. The best way for a teacher to know a student’s strengths and weaknesses in a subject is to analyze the item-level data contained within these categories. Each OST, and Benchmark test has three to five reporting categories. AASCD tests have three to four reporting categories. Reporting categories represent groups of similar skills or learning standards assessed within each grade and subject.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Analyzing data within the reporting categories is the focus of this training module. The chart summarizes the display of reporting categories for the Ohio assessments and indicates if items and student responses are viewable on the report. Notice that the most significant difference between OST and Benchmark tests is that test items and student responses are viewable in the Benchmark data, but not in the OST reports. The Readiness Checkpoints assess skills in a single reporting category, so those reports do not display categories, but the 6–10 items on the test are viewable, along with student responses.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91947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 Grade 3 ELA Benchmark Test with the Reading Informational Text category expanded and the Filters panel open. The Standards Keys button in the header is toggled to the ON position.  Because of this the standard assessed by the item displays below the blue item number. Click the green information button to display a legend listing the domain, strand, and standard for each item.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There are typically 5 to 15 items grouped in a reporting category. Here you can see items #11, #21, and #24. Use the green arrow button or the green scroll bar to move to the right to see more items. The item numbers display as a blue link under the header, “Item Numbers, Standards Keys and Points Earned,” because when you click them, the item view pop-up window will display, showing the item, the rubric and resources associated with it.</a:t>
            </a:r>
          </a:p>
        </p:txBody>
      </p:sp>
      <p:sp>
        <p:nvSpPr>
          <p:cNvPr id="4" name="Slide Number Placeholder 3"/>
          <p:cNvSpPr>
            <a:spLocks noGrp="1"/>
          </p:cNvSpPr>
          <p:nvPr>
            <p:ph type="sldNum" sz="quarter" idx="5"/>
          </p:nvPr>
        </p:nvSpPr>
        <p:spPr/>
        <p:txBody>
          <a:bodyPr/>
          <a:lstStyle/>
          <a:p>
            <a:fld id="{1184F645-D1C8-495C-92C2-FFE28CC672A7}" type="slidenum">
              <a:rPr lang="en-US" smtClean="0"/>
              <a:t>4</a:t>
            </a:fld>
            <a:endParaRPr lang="en-US" dirty="0"/>
          </a:p>
        </p:txBody>
      </p:sp>
    </p:spTree>
    <p:extLst>
      <p:ext uri="{BB962C8B-B14F-4D97-AF65-F5344CB8AC3E}">
        <p14:creationId xmlns:p14="http://schemas.microsoft.com/office/powerpoint/2010/main" val="968590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use the Filters panel to reduce the size of the report, so that you can deeply analyze your students’ results at the standard level. The first option in the Filters panel is the Domain drop-down, which lists the reporting categories used on the test. You can see that the first domain listed in the menu, “RI: Reading Standards for Informational Text” matches the purple Reporting category header: “Reading Informational Text.”</a:t>
            </a:r>
          </a:p>
          <a:p>
            <a:endParaRPr lang="en-US" dirty="0"/>
          </a:p>
          <a:p>
            <a:endParaRPr lang="en-US" dirty="0"/>
          </a:p>
        </p:txBody>
      </p:sp>
      <p:sp>
        <p:nvSpPr>
          <p:cNvPr id="4" name="Slide Number Placeholder 3"/>
          <p:cNvSpPr>
            <a:spLocks noGrp="1"/>
          </p:cNvSpPr>
          <p:nvPr>
            <p:ph type="sldNum" sz="quarter" idx="5"/>
          </p:nvPr>
        </p:nvSpPr>
        <p:spPr/>
        <p:txBody>
          <a:bodyPr/>
          <a:lstStyle/>
          <a:p>
            <a:fld id="{1184F645-D1C8-495C-92C2-FFE28CC672A7}" type="slidenum">
              <a:rPr lang="en-US" smtClean="0"/>
              <a:t>5</a:t>
            </a:fld>
            <a:endParaRPr lang="en-US" dirty="0"/>
          </a:p>
        </p:txBody>
      </p:sp>
    </p:spTree>
    <p:extLst>
      <p:ext uri="{BB962C8B-B14F-4D97-AF65-F5344CB8AC3E}">
        <p14:creationId xmlns:p14="http://schemas.microsoft.com/office/powerpoint/2010/main" val="3551645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Domain is selected, a Strand drop-down menu displays. When a Strand is selected, a Standard menu displays. Shown here are the four strands listed under the Strand drop-down menu and the 2 standards on the Standard menu. </a:t>
            </a:r>
          </a:p>
          <a:p>
            <a:endParaRPr lang="en-US" dirty="0"/>
          </a:p>
          <a:p>
            <a:r>
              <a:rPr lang="en-US" dirty="0"/>
              <a:t>Note that for other subjects, the terms “Domain,” “Strand” and “Standard” may be different.</a:t>
            </a:r>
          </a:p>
          <a:p>
            <a:endParaRPr lang="en-US" dirty="0"/>
          </a:p>
          <a:p>
            <a:r>
              <a:rPr lang="en-US" dirty="0"/>
              <a:t>To review, this Grade 3 ELA Benchmark test can be filtered by:</a:t>
            </a:r>
          </a:p>
          <a:p>
            <a:endParaRPr lang="en-US" dirty="0"/>
          </a:p>
          <a:p>
            <a:r>
              <a:rPr lang="en-US" u="sng" dirty="0"/>
              <a:t>3 Reporting Categories, also called Domains</a:t>
            </a:r>
          </a:p>
          <a:p>
            <a:pPr marL="171450" indent="-171450">
              <a:buFont typeface="Arial" panose="020B0604020202020204" pitchFamily="34" charset="0"/>
              <a:buChar char="•"/>
            </a:pPr>
            <a:r>
              <a:rPr lang="en-US" b="1" dirty="0"/>
              <a:t>RI:  Reading Standards for Informational Text, </a:t>
            </a:r>
            <a:r>
              <a:rPr lang="en-US" b="0" dirty="0"/>
              <a:t>the one selected in this image</a:t>
            </a:r>
          </a:p>
          <a:p>
            <a:pPr marL="171450" indent="-171450">
              <a:buFont typeface="Arial" panose="020B0604020202020204" pitchFamily="34" charset="0"/>
              <a:buChar char="•"/>
            </a:pPr>
            <a:r>
              <a:rPr lang="en-US" dirty="0"/>
              <a:t>RL: Reading Standards for Literature</a:t>
            </a:r>
          </a:p>
          <a:p>
            <a:pPr marL="171450" indent="-171450">
              <a:buFont typeface="Arial" panose="020B0604020202020204" pitchFamily="34" charset="0"/>
              <a:buChar char="•"/>
            </a:pPr>
            <a:r>
              <a:rPr lang="en-US" dirty="0"/>
              <a:t>W: Writing Standards</a:t>
            </a:r>
          </a:p>
          <a:p>
            <a:pPr marL="0" indent="0">
              <a:buFont typeface="Arial" panose="020B0604020202020204" pitchFamily="34" charset="0"/>
              <a:buNone/>
            </a:pPr>
            <a:endParaRPr lang="en-US" dirty="0"/>
          </a:p>
          <a:p>
            <a:r>
              <a:rPr lang="en-US" dirty="0"/>
              <a:t>If you select to view the Reading Standards for Informational Text domain, </a:t>
            </a:r>
            <a:r>
              <a:rPr lang="en-US" u="sng" dirty="0"/>
              <a:t>4 Strands </a:t>
            </a:r>
            <a:r>
              <a:rPr lang="en-US" dirty="0"/>
              <a:t>display. They are:</a:t>
            </a:r>
          </a:p>
          <a:p>
            <a:pPr marL="171450" indent="-171450">
              <a:buFont typeface="Arial" panose="020B0604020202020204" pitchFamily="34" charset="0"/>
              <a:buChar char="•"/>
            </a:pPr>
            <a:r>
              <a:rPr lang="en-US" u="none" dirty="0"/>
              <a:t>RI/CS: Craft and Structure</a:t>
            </a:r>
          </a:p>
          <a:p>
            <a:pPr marL="171450" indent="-171450">
              <a:buFont typeface="Arial" panose="020B0604020202020204" pitchFamily="34" charset="0"/>
              <a:buChar char="•"/>
            </a:pPr>
            <a:r>
              <a:rPr lang="en-US" dirty="0"/>
              <a:t>RI/KI:  Integration of Knowledge and Ideas</a:t>
            </a:r>
          </a:p>
          <a:p>
            <a:pPr marL="171450" indent="-171450">
              <a:buFont typeface="Arial" panose="020B0604020202020204" pitchFamily="34" charset="0"/>
              <a:buChar char="•"/>
            </a:pPr>
            <a:r>
              <a:rPr lang="en-US" dirty="0"/>
              <a:t>RI/KD: Key Ideas and Details</a:t>
            </a:r>
          </a:p>
          <a:p>
            <a:pPr marL="171450" indent="-171450">
              <a:buFont typeface="Arial" panose="020B0604020202020204" pitchFamily="34" charset="0"/>
              <a:buChar char="•"/>
            </a:pPr>
            <a:r>
              <a:rPr lang="en-US" b="1" dirty="0"/>
              <a:t>RI/V:   Vocabulary, </a:t>
            </a:r>
            <a:r>
              <a:rPr lang="en-US" b="0" dirty="0"/>
              <a:t>the one selected in this image</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If you select to view the Vocabulary strand, </a:t>
            </a:r>
            <a:r>
              <a:rPr lang="en-US" u="sng" dirty="0"/>
              <a:t>2 Standards </a:t>
            </a:r>
            <a:r>
              <a:rPr lang="en-US" dirty="0"/>
              <a:t>display. They are:</a:t>
            </a:r>
          </a:p>
          <a:p>
            <a:pPr marL="171450" indent="-171450">
              <a:buFont typeface="Arial" panose="020B0604020202020204" pitchFamily="34" charset="0"/>
              <a:buChar char="•"/>
            </a:pPr>
            <a:r>
              <a:rPr lang="en-US" dirty="0"/>
              <a:t>RI/V/L.3.4: Determine or clarify the meaning of unknown and multiple-meaning word and phrases based on Grade 3 reading and content, choosing flexibly from a range of strategies.</a:t>
            </a:r>
          </a:p>
          <a:p>
            <a:pPr marL="171450" indent="-171450">
              <a:buFont typeface="Arial" panose="020B0604020202020204" pitchFamily="34" charset="0"/>
              <a:buChar char="•"/>
            </a:pPr>
            <a:r>
              <a:rPr lang="en-US" dirty="0"/>
              <a:t>RI/V/L.3.5: Demonstrate understanding of word relationships and nuances in word meanings.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Make your selections and click the green Apply button. The report will update, eliminating all items that do not match the selections made in the Filters panel.</a:t>
            </a:r>
          </a:p>
        </p:txBody>
      </p:sp>
      <p:sp>
        <p:nvSpPr>
          <p:cNvPr id="4" name="Slide Number Placeholder 3"/>
          <p:cNvSpPr>
            <a:spLocks noGrp="1"/>
          </p:cNvSpPr>
          <p:nvPr>
            <p:ph type="sldNum" sz="quarter" idx="5"/>
          </p:nvPr>
        </p:nvSpPr>
        <p:spPr/>
        <p:txBody>
          <a:bodyPr/>
          <a:lstStyle/>
          <a:p>
            <a:fld id="{1184F645-D1C8-495C-92C2-FFE28CC672A7}" type="slidenum">
              <a:rPr lang="en-US" smtClean="0"/>
              <a:t>6</a:t>
            </a:fld>
            <a:endParaRPr lang="en-US" dirty="0"/>
          </a:p>
        </p:txBody>
      </p:sp>
    </p:spTree>
    <p:extLst>
      <p:ext uri="{BB962C8B-B14F-4D97-AF65-F5344CB8AC3E}">
        <p14:creationId xmlns:p14="http://schemas.microsoft.com/office/powerpoint/2010/main" val="612618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you see the filtered report. It shows that one item, #23, displays in the Reading Informational Text category. The cell under the item number displays the domain, RI, the Strand, V, the Standard, L 3.4. The other reporting categories display on the report, but no items appear in them because the items in those categories do not match the filter selections.</a:t>
            </a:r>
          </a:p>
          <a:p>
            <a:endParaRPr lang="en-US" dirty="0"/>
          </a:p>
          <a:p>
            <a:r>
              <a:rPr lang="en-US" dirty="0"/>
              <a:t>Item #23 is worth one point. The average score of the students on both sample rosters is about .6. You can see that there are 25 students on Sample Roster 1, and 64% of them performed at the Below Proficient level, 32% of them at Near Proficient, and 4% of them at Above Proficient level in the Reading Informational Text category. You need to drill deeper into the individual student results to find out how to improve the performance in that domain. The students on Roster 2 have similar results.</a:t>
            </a:r>
          </a:p>
          <a:p>
            <a:endParaRPr lang="en-US" dirty="0"/>
          </a:p>
          <a:p>
            <a:r>
              <a:rPr lang="en-US" dirty="0"/>
              <a:t>To see a list of all the students on all the rosters in this report, toggle to the Performance by Student tab at the top of the report. To view just the students on one roster, click the underlined name of a roster or click the green magnifying glass button beside it.</a:t>
            </a:r>
          </a:p>
        </p:txBody>
      </p:sp>
      <p:sp>
        <p:nvSpPr>
          <p:cNvPr id="4" name="Slide Number Placeholder 3"/>
          <p:cNvSpPr>
            <a:spLocks noGrp="1"/>
          </p:cNvSpPr>
          <p:nvPr>
            <p:ph type="sldNum" sz="quarter" idx="5"/>
          </p:nvPr>
        </p:nvSpPr>
        <p:spPr/>
        <p:txBody>
          <a:bodyPr/>
          <a:lstStyle/>
          <a:p>
            <a:fld id="{1184F645-D1C8-495C-92C2-FFE28CC672A7}" type="slidenum">
              <a:rPr lang="en-US" smtClean="0"/>
              <a:t>7</a:t>
            </a:fld>
            <a:endParaRPr lang="en-US" dirty="0"/>
          </a:p>
        </p:txBody>
      </p:sp>
    </p:spTree>
    <p:extLst>
      <p:ext uri="{BB962C8B-B14F-4D97-AF65-F5344CB8AC3E}">
        <p14:creationId xmlns:p14="http://schemas.microsoft.com/office/powerpoint/2010/main" val="1156298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results of the students on Sample Roster 1. Each student score displays as a blue link that can be opened to display item #23 and the student’s response to it. As an example of another possible comparison, the 5 Items on which Students Performed the Best section is open, showing that Item #23 was one that the students collectively performed well on. You can see that their scores were in line with the State, District, School, and other students’ scores.</a:t>
            </a:r>
          </a:p>
          <a:p>
            <a:endParaRPr lang="en-US" dirty="0"/>
          </a:p>
          <a:p>
            <a:r>
              <a:rPr lang="en-US" dirty="0"/>
              <a:t>There are many ways you can filter your data to get the results you need to see. For more information about working with item-level data, please view the training module</a:t>
            </a:r>
            <a:r>
              <a:rPr lang="en-US" i="1" dirty="0"/>
              <a:t>: The Centralized Reporting System—Working with Item-Level Data for Ohio Assessments.</a:t>
            </a:r>
            <a:r>
              <a:rPr lang="en-US" dirty="0"/>
              <a:t> It is located on the Ohio Assessment Test Portal.</a:t>
            </a:r>
          </a:p>
          <a:p>
            <a:endParaRPr lang="en-US" dirty="0"/>
          </a:p>
          <a:p>
            <a:r>
              <a:rPr lang="en-US" dirty="0"/>
              <a:t>The filter selections persist until you log out of the system, or you apply the Clear Filters button in the Filters panel.</a:t>
            </a:r>
          </a:p>
        </p:txBody>
      </p:sp>
      <p:sp>
        <p:nvSpPr>
          <p:cNvPr id="4" name="Slide Number Placeholder 3"/>
          <p:cNvSpPr>
            <a:spLocks noGrp="1"/>
          </p:cNvSpPr>
          <p:nvPr>
            <p:ph type="sldNum" sz="quarter" idx="5"/>
          </p:nvPr>
        </p:nvSpPr>
        <p:spPr/>
        <p:txBody>
          <a:bodyPr/>
          <a:lstStyle/>
          <a:p>
            <a:fld id="{1184F645-D1C8-495C-92C2-FFE28CC672A7}" type="slidenum">
              <a:rPr lang="en-US" smtClean="0"/>
              <a:t>8</a:t>
            </a:fld>
            <a:endParaRPr lang="en-US" dirty="0"/>
          </a:p>
        </p:txBody>
      </p:sp>
    </p:spTree>
    <p:extLst>
      <p:ext uri="{BB962C8B-B14F-4D97-AF65-F5344CB8AC3E}">
        <p14:creationId xmlns:p14="http://schemas.microsoft.com/office/powerpoint/2010/main" val="832329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you see the Grade 3 ELA Benchmark Test with a writing item worth 10 points. The Writing category shows the average points earned for two sample rosters and those can be compared to State, District, and School averages. The Performance Distribution bar shows the distribution of scores by percent and count in this category. The legend for the Performance Levels is shown here. The information button next to the standard displays the domain, strand, and standard assessed by the Writing item. The item number displays as a blue link, meaning that the item view window can be opened.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Writing Dimensions category appears on this report of aggregate results. This category is only available on aggregate reports (district, school, roster). When you drill down into individual student results this category does not apply.</a:t>
            </a:r>
          </a:p>
          <a:p>
            <a:endParaRPr lang="en-US" dirty="0"/>
          </a:p>
        </p:txBody>
      </p:sp>
      <p:sp>
        <p:nvSpPr>
          <p:cNvPr id="4" name="Slide Number Placeholder 3"/>
          <p:cNvSpPr>
            <a:spLocks noGrp="1"/>
          </p:cNvSpPr>
          <p:nvPr>
            <p:ph type="sldNum" sz="quarter" idx="5"/>
          </p:nvPr>
        </p:nvSpPr>
        <p:spPr/>
        <p:txBody>
          <a:bodyPr/>
          <a:lstStyle/>
          <a:p>
            <a:fld id="{1184F645-D1C8-495C-92C2-FFE28CC672A7}" type="slidenum">
              <a:rPr lang="en-US" smtClean="0"/>
              <a:t>9</a:t>
            </a:fld>
            <a:endParaRPr lang="en-US" dirty="0"/>
          </a:p>
        </p:txBody>
      </p:sp>
    </p:spTree>
    <p:extLst>
      <p:ext uri="{BB962C8B-B14F-4D97-AF65-F5344CB8AC3E}">
        <p14:creationId xmlns:p14="http://schemas.microsoft.com/office/powerpoint/2010/main" val="28891211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20103809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3528620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2751891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950813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4251762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3764319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2135753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1657657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Copyright © 20XX Cambium Assessment, Inc. All rights reserved.</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1952717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701040" y="1502997"/>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327202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039456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2722189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F50F3-8274-4A32-A389-07F02035926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1E79E14-3BF8-48D7-ADAF-69FEA539CED8}"/>
              </a:ext>
            </a:extLst>
          </p:cNvPr>
          <p:cNvSpPr>
            <a:spLocks noGrp="1"/>
          </p:cNvSpPr>
          <p:nvPr>
            <p:ph type="ftr" sz="quarter" idx="11"/>
          </p:nvPr>
        </p:nvSpPr>
        <p:spPr/>
        <p:txBody>
          <a:bodyPr/>
          <a:lstStyle/>
          <a:p>
            <a:r>
              <a:rPr lang="en-US" dirty="0"/>
              <a:t>Copyright © 20XX Cambium Assessment, Inc. All rights reserved.</a:t>
            </a:r>
          </a:p>
        </p:txBody>
      </p:sp>
      <p:sp>
        <p:nvSpPr>
          <p:cNvPr id="4" name="Slide Number Placeholder 3">
            <a:extLst>
              <a:ext uri="{FF2B5EF4-FFF2-40B4-BE49-F238E27FC236}">
                <a16:creationId xmlns:a16="http://schemas.microsoft.com/office/drawing/2014/main" id="{8B380C6B-958C-41E5-8591-196430A1FB6C}"/>
              </a:ext>
            </a:extLst>
          </p:cNvPr>
          <p:cNvSpPr>
            <a:spLocks noGrp="1"/>
          </p:cNvSpPr>
          <p:nvPr>
            <p:ph type="sldNum" sz="quarter" idx="12"/>
          </p:nvPr>
        </p:nvSpPr>
        <p:spPr/>
        <p:txBody>
          <a:bodyPr/>
          <a:lstStyle/>
          <a:p>
            <a:fld id="{B70F7035-E4E1-4BB6-A0A9-EB548548B6A5}" type="slidenum">
              <a:rPr lang="en-US" smtClean="0"/>
              <a:t>‹#›</a:t>
            </a:fld>
            <a:endParaRPr lang="en-US" dirty="0"/>
          </a:p>
        </p:txBody>
      </p:sp>
    </p:spTree>
    <p:extLst>
      <p:ext uri="{BB962C8B-B14F-4D97-AF65-F5344CB8AC3E}">
        <p14:creationId xmlns:p14="http://schemas.microsoft.com/office/powerpoint/2010/main" val="1395309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42DF-0CB3-4DDF-8AA6-5DAD846E6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62E64E-813F-4126-9476-98C7F5F82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44FB39-55D1-49F3-A931-7A73E56DC9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9E3193-D446-4D30-83F7-68D6DD6CB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5B0B4C-C36D-468E-A858-0639AE03C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24BD53-AB50-4611-9216-D2E4324B9C78}"/>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B6BC0189-1C21-4E11-AFDA-1C3DC9C73C5C}"/>
              </a:ext>
            </a:extLst>
          </p:cNvPr>
          <p:cNvSpPr>
            <a:spLocks noGrp="1"/>
          </p:cNvSpPr>
          <p:nvPr>
            <p:ph type="ftr" sz="quarter" idx="11"/>
          </p:nvPr>
        </p:nvSpPr>
        <p:spPr/>
        <p:txBody>
          <a:bodyPr/>
          <a:lstStyle/>
          <a:p>
            <a:r>
              <a:rPr lang="en-US" dirty="0"/>
              <a:t>Copyright © 20XX Cambium Assessment, Inc. All rights reserved.</a:t>
            </a:r>
          </a:p>
        </p:txBody>
      </p:sp>
      <p:sp>
        <p:nvSpPr>
          <p:cNvPr id="9" name="Slide Number Placeholder 8">
            <a:extLst>
              <a:ext uri="{FF2B5EF4-FFF2-40B4-BE49-F238E27FC236}">
                <a16:creationId xmlns:a16="http://schemas.microsoft.com/office/drawing/2014/main" id="{2FA7B2E8-7CC0-4EA5-823D-4ADEECD14929}"/>
              </a:ext>
            </a:extLst>
          </p:cNvPr>
          <p:cNvSpPr>
            <a:spLocks noGrp="1"/>
          </p:cNvSpPr>
          <p:nvPr>
            <p:ph type="sldNum" sz="quarter" idx="12"/>
          </p:nvPr>
        </p:nvSpPr>
        <p:spPr/>
        <p:txBody>
          <a:bodyPr/>
          <a:lstStyle/>
          <a:p>
            <a:fld id="{B70F7035-E4E1-4BB6-A0A9-EB548548B6A5}" type="slidenum">
              <a:rPr lang="en-US" smtClean="0"/>
              <a:t>‹#›</a:t>
            </a:fld>
            <a:endParaRPr lang="en-US" dirty="0"/>
          </a:p>
        </p:txBody>
      </p:sp>
    </p:spTree>
    <p:extLst>
      <p:ext uri="{BB962C8B-B14F-4D97-AF65-F5344CB8AC3E}">
        <p14:creationId xmlns:p14="http://schemas.microsoft.com/office/powerpoint/2010/main" val="4157698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3442329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2974574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1122639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1196259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2595102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168848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641101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1803893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9" r:id="rId18"/>
    <p:sldLayoutId id="2147483681" r:id="rId19"/>
    <p:sldLayoutId id="2147483682" r:id="rId20"/>
    <p:sldLayoutId id="2147483683" r:id="rId21"/>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hyperlink" Target="mailto:OHHelpdesk@cambiumassessment.com" TargetMode="External"/><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7.sv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7062A704-3F2E-442A-A1A7-5D668A550410}"/>
              </a:ext>
            </a:extLst>
          </p:cNvPr>
          <p:cNvSpPr txBox="1">
            <a:spLocks/>
          </p:cNvSpPr>
          <p:nvPr/>
        </p:nvSpPr>
        <p:spPr>
          <a:xfrm>
            <a:off x="2792479" y="3429000"/>
            <a:ext cx="8243705" cy="1691775"/>
          </a:xfrm>
          <a:prstGeom prst="rect">
            <a:avLst/>
          </a:prstGeom>
          <a:ln>
            <a:noFill/>
          </a:ln>
        </p:spPr>
        <p:txBody>
          <a:bodyPr vert="horz" wrap="square" lIns="0" tIns="0" rIns="0" bIns="0" rtlCol="0" anchor="b" anchorCtr="0">
            <a:noAutofit/>
          </a:bodyPr>
          <a:lstStyle>
            <a:lvl1pPr marL="0" marR="0" indent="0" algn="ctr" defTabSz="685800" rtl="0" eaLnBrk="1" fontAlgn="auto" latinLnBrk="0" hangingPunct="1">
              <a:lnSpc>
                <a:spcPct val="100000"/>
              </a:lnSpc>
              <a:spcBef>
                <a:spcPts val="0"/>
              </a:spcBef>
              <a:spcAft>
                <a:spcPts val="0"/>
              </a:spcAft>
              <a:buClr>
                <a:schemeClr val="tx1"/>
              </a:buClr>
              <a:buSzPct val="100000"/>
              <a:buFont typeface="Times New Roman" panose="02020603050405020304" pitchFamily="18" charset="0"/>
              <a:buNone/>
              <a:tabLst/>
              <a:defRPr sz="1800" b="0" i="0" kern="1200" cap="all" spc="0" baseline="0">
                <a:solidFill>
                  <a:schemeClr val="bg1"/>
                </a:solidFill>
                <a:effectLst/>
                <a:latin typeface="+mj-lt"/>
                <a:ea typeface="Calibri" panose="020F0502020204030204" pitchFamily="34" charset="0"/>
                <a:cs typeface="Calibri"/>
              </a:defRPr>
            </a:lvl1pPr>
            <a:lvl2pPr marL="3429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500" b="0" i="0" kern="1200">
                <a:solidFill>
                  <a:schemeClr val="tx1"/>
                </a:solidFill>
                <a:latin typeface="+mn-lt"/>
                <a:ea typeface="Calibri"/>
                <a:cs typeface="Calibri"/>
              </a:defRPr>
            </a:lvl2pPr>
            <a:lvl3pPr marL="6858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350" b="0" i="0" kern="1200">
                <a:solidFill>
                  <a:schemeClr val="tx1"/>
                </a:solidFill>
                <a:latin typeface="+mn-lt"/>
                <a:ea typeface="Calibri"/>
                <a:cs typeface="Calibri"/>
              </a:defRPr>
            </a:lvl3pPr>
            <a:lvl4pPr marL="1028700" marR="0" indent="0" algn="ctr"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None/>
              <a:tabLst/>
              <a:defRPr sz="1200" b="0" i="0" kern="1200">
                <a:solidFill>
                  <a:schemeClr val="tx1"/>
                </a:solidFill>
                <a:latin typeface="+mn-lt"/>
                <a:ea typeface="Calibri"/>
                <a:cs typeface="Calibri"/>
              </a:defRPr>
            </a:lvl4pPr>
            <a:lvl5pPr marL="13716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200" b="0" i="0" kern="1200">
                <a:solidFill>
                  <a:schemeClr val="tx1"/>
                </a:solidFill>
                <a:latin typeface="+mn-lt"/>
                <a:ea typeface="Calibri"/>
                <a:cs typeface="Calibri"/>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r>
              <a:rPr kumimoji="0" lang="en-US" sz="3600" b="0" i="0" u="none" strike="noStrike" kern="1200" cap="none" spc="0" normalizeH="0" baseline="0" noProof="0" dirty="0">
                <a:ln>
                  <a:noFill/>
                </a:ln>
                <a:solidFill>
                  <a:srgbClr val="FFFFFF"/>
                </a:solidFill>
                <a:effectLst/>
                <a:uLnTx/>
                <a:uFillTx/>
                <a:latin typeface="Franklin Gothic Medium" panose="020B0603020102020204"/>
                <a:cs typeface="Calibri"/>
              </a:rPr>
              <a:t>The Centralized Reporting System</a:t>
            </a:r>
            <a:r>
              <a:rPr kumimoji="0" lang="en-US" sz="3200" b="0" i="0" u="none" strike="noStrike" kern="1200" cap="none" spc="0" normalizeH="0" baseline="0" noProof="0" dirty="0">
                <a:ln>
                  <a:noFill/>
                </a:ln>
                <a:solidFill>
                  <a:srgbClr val="FFFFFF"/>
                </a:solidFill>
                <a:effectLst/>
                <a:uLnTx/>
                <a:uFillTx/>
                <a:latin typeface="Franklin Gothic Medium" panose="020B0603020102020204"/>
                <a:cs typeface="Calibri"/>
              </a:rPr>
              <a:t>—</a:t>
            </a:r>
          </a:p>
          <a:p>
            <a:pPr marL="0" marR="0" lvl="0" indent="0" algn="ctr"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r>
              <a:rPr kumimoji="0" lang="en-US" sz="3200" b="0" i="0" u="none" strike="noStrike" kern="1200" cap="none" spc="0" normalizeH="0" baseline="0" noProof="0" dirty="0">
                <a:ln>
                  <a:noFill/>
                </a:ln>
                <a:solidFill>
                  <a:srgbClr val="FFFFFF"/>
                </a:solidFill>
                <a:effectLst/>
                <a:uLnTx/>
                <a:uFillTx/>
                <a:latin typeface="Franklin Gothic Medium" panose="020B0603020102020204"/>
                <a:cs typeface="Calibri"/>
              </a:rPr>
              <a:t>Viewing Results within Reporting Categories for Ohio Assessments:</a:t>
            </a:r>
          </a:p>
          <a:p>
            <a:pPr marL="0" marR="0" lvl="0" indent="0" algn="ctr"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r>
              <a:rPr kumimoji="0" lang="en-US" sz="3200" b="0" i="0" u="none" strike="noStrike" kern="1200" cap="none" spc="0" normalizeH="0" baseline="0" noProof="0" dirty="0">
                <a:ln>
                  <a:noFill/>
                </a:ln>
                <a:solidFill>
                  <a:srgbClr val="FFFFFF"/>
                </a:solidFill>
                <a:effectLst/>
                <a:uLnTx/>
                <a:uFillTx/>
                <a:latin typeface="Franklin Gothic Medium" panose="020B0603020102020204"/>
                <a:cs typeface="Calibri"/>
              </a:rPr>
              <a:t> </a:t>
            </a:r>
          </a:p>
          <a:p>
            <a:pPr marR="0" lvl="0" algn="ctr" defTabSz="685800" rtl="0" eaLnBrk="1" fontAlgn="auto" latinLnBrk="0" hangingPunct="1">
              <a:lnSpc>
                <a:spcPct val="100000"/>
              </a:lnSpc>
              <a:spcBef>
                <a:spcPts val="0"/>
              </a:spcBef>
              <a:spcAft>
                <a:spcPts val="0"/>
              </a:spcAft>
              <a:buClr>
                <a:srgbClr val="53565A"/>
              </a:buClr>
              <a:buSzPct val="100000"/>
              <a:tabLst/>
              <a:defRPr/>
            </a:pPr>
            <a:r>
              <a:rPr lang="en-US" sz="2000" cap="none" dirty="0">
                <a:solidFill>
                  <a:srgbClr val="FFFFFF"/>
                </a:solidFill>
                <a:cs typeface="Calibri" panose="020F0502020204030204" pitchFamily="34" charset="0"/>
              </a:rPr>
              <a:t>- </a:t>
            </a:r>
            <a:r>
              <a:rPr lang="en-US" sz="2400" cap="none" dirty="0">
                <a:solidFill>
                  <a:srgbClr val="FFFFFF"/>
                </a:solidFill>
                <a:cs typeface="Calibri" panose="020F0502020204030204" pitchFamily="34" charset="0"/>
              </a:rPr>
              <a:t>Ohio’s State Tests (OST)</a:t>
            </a:r>
          </a:p>
          <a:p>
            <a:pPr marR="0" lvl="0" algn="ctr" defTabSz="685800" rtl="0" eaLnBrk="1" fontAlgn="auto" latinLnBrk="0" hangingPunct="1">
              <a:lnSpc>
                <a:spcPct val="100000"/>
              </a:lnSpc>
              <a:spcBef>
                <a:spcPts val="0"/>
              </a:spcBef>
              <a:spcAft>
                <a:spcPts val="0"/>
              </a:spcAft>
              <a:buClr>
                <a:srgbClr val="53565A"/>
              </a:buClr>
              <a:buSzPct val="100000"/>
              <a:tabLst/>
              <a:defRPr/>
            </a:pPr>
            <a:r>
              <a:rPr lang="en-US" sz="2400" cap="none" dirty="0">
                <a:solidFill>
                  <a:srgbClr val="FFFFFF"/>
                </a:solidFill>
                <a:cs typeface="Calibri" panose="020F0502020204030204" pitchFamily="34" charset="0"/>
              </a:rPr>
              <a:t>- Readiness Assessments</a:t>
            </a:r>
          </a:p>
          <a:p>
            <a:pPr marL="457200" marR="0" lvl="0" indent="-457200" algn="ctr" defTabSz="685800" rtl="0" eaLnBrk="1" fontAlgn="auto" latinLnBrk="0" hangingPunct="1">
              <a:lnSpc>
                <a:spcPct val="100000"/>
              </a:lnSpc>
              <a:spcBef>
                <a:spcPts val="0"/>
              </a:spcBef>
              <a:spcAft>
                <a:spcPts val="0"/>
              </a:spcAft>
              <a:buClr>
                <a:srgbClr val="53565A"/>
              </a:buClr>
              <a:buSzPct val="100000"/>
              <a:buFontTx/>
              <a:buChar char="-"/>
              <a:tabLst/>
              <a:defRPr/>
            </a:pPr>
            <a:r>
              <a:rPr lang="en-US" sz="2400" cap="none" dirty="0">
                <a:solidFill>
                  <a:srgbClr val="FFFFFF"/>
                </a:solidFill>
                <a:cs typeface="Calibri" panose="020F0502020204030204" pitchFamily="34" charset="0"/>
              </a:rPr>
              <a:t>- Ohio’s Alternate Assessments for Students with the Most Significant Cognitive Disabilities (AASCD)</a:t>
            </a:r>
          </a:p>
          <a:p>
            <a:pPr marL="0" marR="0" lvl="0" indent="0" algn="ctr"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endParaRPr kumimoji="0" lang="en-US" sz="3200" b="0" i="0" u="none" strike="noStrike" kern="1200" cap="none" spc="0" normalizeH="0" baseline="0" noProof="0" dirty="0">
              <a:ln>
                <a:noFill/>
              </a:ln>
              <a:solidFill>
                <a:srgbClr val="FFFFFF"/>
              </a:solidFill>
              <a:effectLst/>
              <a:uLnTx/>
              <a:uFillTx/>
              <a:latin typeface="Franklin Gothic Medium" panose="020B0603020102020204"/>
              <a:cs typeface="Calibri"/>
            </a:endParaRPr>
          </a:p>
        </p:txBody>
      </p:sp>
      <p:sp>
        <p:nvSpPr>
          <p:cNvPr id="6" name="Subtitle 2">
            <a:extLst>
              <a:ext uri="{FF2B5EF4-FFF2-40B4-BE49-F238E27FC236}">
                <a16:creationId xmlns:a16="http://schemas.microsoft.com/office/drawing/2014/main" id="{1C792035-B5E6-4C8C-9A73-299A4F8FCD84}"/>
              </a:ext>
            </a:extLst>
          </p:cNvPr>
          <p:cNvSpPr txBox="1">
            <a:spLocks/>
          </p:cNvSpPr>
          <p:nvPr/>
        </p:nvSpPr>
        <p:spPr>
          <a:xfrm>
            <a:off x="1974147" y="5178423"/>
            <a:ext cx="8243705" cy="514905"/>
          </a:xfrm>
          <a:prstGeom prst="rect">
            <a:avLst/>
          </a:prstGeom>
          <a:ln>
            <a:noFill/>
          </a:ln>
        </p:spPr>
        <p:txBody>
          <a:bodyPr vert="horz" wrap="square" lIns="0" tIns="0" rIns="0" bIns="0" rtlCol="0" anchor="b" anchorCtr="0">
            <a:normAutofit/>
          </a:bodyPr>
          <a:lstStyle>
            <a:lvl1pPr marL="0" marR="0" indent="0" algn="ctr" defTabSz="685800" rtl="0" eaLnBrk="1" fontAlgn="auto" latinLnBrk="0" hangingPunct="1">
              <a:lnSpc>
                <a:spcPct val="100000"/>
              </a:lnSpc>
              <a:spcBef>
                <a:spcPts val="0"/>
              </a:spcBef>
              <a:spcAft>
                <a:spcPts val="0"/>
              </a:spcAft>
              <a:buClr>
                <a:schemeClr val="tx1"/>
              </a:buClr>
              <a:buSzPct val="100000"/>
              <a:buFont typeface="Times New Roman" panose="02020603050405020304" pitchFamily="18" charset="0"/>
              <a:buNone/>
              <a:tabLst/>
              <a:defRPr sz="1800" b="0" i="0" kern="1200" cap="all" spc="0" baseline="0">
                <a:solidFill>
                  <a:schemeClr val="bg1"/>
                </a:solidFill>
                <a:effectLst/>
                <a:latin typeface="+mj-lt"/>
                <a:ea typeface="Calibri" panose="020F0502020204030204" pitchFamily="34" charset="0"/>
                <a:cs typeface="Calibri"/>
              </a:defRPr>
            </a:lvl1pPr>
            <a:lvl2pPr marL="3429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500" b="0" i="0" kern="1200">
                <a:solidFill>
                  <a:schemeClr val="tx1"/>
                </a:solidFill>
                <a:latin typeface="+mn-lt"/>
                <a:ea typeface="Calibri"/>
                <a:cs typeface="Calibri"/>
              </a:defRPr>
            </a:lvl2pPr>
            <a:lvl3pPr marL="6858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350" b="0" i="0" kern="1200">
                <a:solidFill>
                  <a:schemeClr val="tx1"/>
                </a:solidFill>
                <a:latin typeface="+mn-lt"/>
                <a:ea typeface="Calibri"/>
                <a:cs typeface="Calibri"/>
              </a:defRPr>
            </a:lvl3pPr>
            <a:lvl4pPr marL="1028700" marR="0" indent="0" algn="ctr"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None/>
              <a:tabLst/>
              <a:defRPr sz="1200" b="0" i="0" kern="1200">
                <a:solidFill>
                  <a:schemeClr val="tx1"/>
                </a:solidFill>
                <a:latin typeface="+mn-lt"/>
                <a:ea typeface="Calibri"/>
                <a:cs typeface="Calibri"/>
              </a:defRPr>
            </a:lvl4pPr>
            <a:lvl5pPr marL="13716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200" b="0" i="0" kern="1200">
                <a:solidFill>
                  <a:schemeClr val="tx1"/>
                </a:solidFill>
                <a:latin typeface="+mn-lt"/>
                <a:ea typeface="Calibri"/>
                <a:cs typeface="Calibri"/>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r>
              <a:rPr kumimoji="0" lang="en-US" sz="2800" b="0" i="0" u="none" strike="noStrike" kern="1200" cap="none" spc="0" normalizeH="0" baseline="0" noProof="0" dirty="0">
                <a:ln>
                  <a:noFill/>
                </a:ln>
                <a:solidFill>
                  <a:srgbClr val="FFFFFF"/>
                </a:solidFill>
                <a:effectLst/>
                <a:uLnTx/>
                <a:uFillTx/>
                <a:latin typeface="Franklin Gothic Medium" panose="020B0603020102020204"/>
                <a:cs typeface="Calibri"/>
              </a:rPr>
              <a:t>2022–2023</a:t>
            </a:r>
            <a:endParaRPr kumimoji="0" lang="en-US" sz="1800" b="0" i="0" u="none" strike="noStrike" kern="1200" cap="none" spc="0" normalizeH="0" baseline="0" noProof="0" dirty="0">
              <a:ln>
                <a:noFill/>
              </a:ln>
              <a:solidFill>
                <a:srgbClr val="FFFFFF"/>
              </a:solidFill>
              <a:effectLst/>
              <a:uLnTx/>
              <a:uFillTx/>
              <a:latin typeface="Franklin Gothic Medium" panose="020B0603020102020204"/>
              <a:cs typeface="Calibri"/>
            </a:endParaRPr>
          </a:p>
        </p:txBody>
      </p:sp>
      <p:sp>
        <p:nvSpPr>
          <p:cNvPr id="7" name="Rectangle 6">
            <a:extLst>
              <a:ext uri="{FF2B5EF4-FFF2-40B4-BE49-F238E27FC236}">
                <a16:creationId xmlns:a16="http://schemas.microsoft.com/office/drawing/2014/main" id="{F0A7C9EB-E947-4AF9-8DA7-99083FD4C862}"/>
              </a:ext>
            </a:extLst>
          </p:cNvPr>
          <p:cNvSpPr/>
          <p:nvPr/>
        </p:nvSpPr>
        <p:spPr>
          <a:xfrm>
            <a:off x="9136646" y="6265882"/>
            <a:ext cx="302839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Franklin Gothic Book" panose="020B0503020102020204"/>
              </a:rPr>
              <a:t>Copyright © 2022 Cambium Assessment, Inc.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FFFFFF"/>
                </a:solidFill>
                <a:latin typeface="Franklin Gothic Book" panose="020B0503020102020204"/>
              </a:rPr>
              <a:t>The data is this training is for training purposes only and do not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Franklin Gothic Book" panose="020B0503020102020204"/>
              </a:rPr>
              <a:t>represent</a:t>
            </a:r>
            <a:r>
              <a:rPr lang="en-US" sz="800" dirty="0">
                <a:solidFill>
                  <a:srgbClr val="FFFFFF"/>
                </a:solidFill>
                <a:latin typeface="Franklin Gothic Book" panose="020B0503020102020204"/>
              </a:rPr>
              <a:t> actual results. All names and ID numbers are fictitious.</a:t>
            </a:r>
            <a:endParaRPr kumimoji="0" lang="en-US" sz="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578070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3C47B7-86FD-4FBA-B8AE-84D86517E884}"/>
              </a:ext>
            </a:extLst>
          </p:cNvPr>
          <p:cNvSpPr>
            <a:spLocks noGrp="1"/>
          </p:cNvSpPr>
          <p:nvPr>
            <p:ph type="sldNum" sz="quarter" idx="12"/>
          </p:nvPr>
        </p:nvSpPr>
        <p:spPr/>
        <p:txBody>
          <a:bodyPr/>
          <a:lstStyle/>
          <a:p>
            <a:fld id="{B70F7035-E4E1-4BB6-A0A9-EB548548B6A5}" type="slidenum">
              <a:rPr lang="en-US" smtClean="0"/>
              <a:t>10</a:t>
            </a:fld>
            <a:endParaRPr lang="en-US" dirty="0"/>
          </a:p>
        </p:txBody>
      </p:sp>
      <p:pic>
        <p:nvPicPr>
          <p:cNvPr id="4" name="Picture 3">
            <a:extLst>
              <a:ext uri="{FF2B5EF4-FFF2-40B4-BE49-F238E27FC236}">
                <a16:creationId xmlns:a16="http://schemas.microsoft.com/office/drawing/2014/main" id="{354A3967-C3B6-4399-966C-06D11C6DF4CC}"/>
              </a:ext>
            </a:extLst>
          </p:cNvPr>
          <p:cNvPicPr>
            <a:picLocks noChangeAspect="1"/>
          </p:cNvPicPr>
          <p:nvPr/>
        </p:nvPicPr>
        <p:blipFill>
          <a:blip r:embed="rId3"/>
          <a:stretch>
            <a:fillRect/>
          </a:stretch>
        </p:blipFill>
        <p:spPr>
          <a:xfrm>
            <a:off x="1318549" y="800727"/>
            <a:ext cx="9554901" cy="5256545"/>
          </a:xfrm>
          <a:prstGeom prst="rect">
            <a:avLst/>
          </a:prstGeom>
          <a:ln w="12700">
            <a:solidFill>
              <a:schemeClr val="bg1">
                <a:lumMod val="75000"/>
              </a:schemeClr>
            </a:solidFill>
          </a:ln>
        </p:spPr>
      </p:pic>
      <p:sp>
        <p:nvSpPr>
          <p:cNvPr id="5" name="TextBox 4">
            <a:extLst>
              <a:ext uri="{FF2B5EF4-FFF2-40B4-BE49-F238E27FC236}">
                <a16:creationId xmlns:a16="http://schemas.microsoft.com/office/drawing/2014/main" id="{B0A09B28-9BB3-4FAF-8696-9BE06FC0A983}"/>
              </a:ext>
            </a:extLst>
          </p:cNvPr>
          <p:cNvSpPr txBox="1"/>
          <p:nvPr/>
        </p:nvSpPr>
        <p:spPr>
          <a:xfrm>
            <a:off x="185672" y="0"/>
            <a:ext cx="1065775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Medium" panose="020B0603020102020204"/>
                <a:ea typeface="+mn-ea"/>
                <a:cs typeface="+mn-cs"/>
              </a:rPr>
              <a:t>The Writing Reporting Category—Performance by Student</a:t>
            </a:r>
          </a:p>
        </p:txBody>
      </p:sp>
    </p:spTree>
    <p:extLst>
      <p:ext uri="{BB962C8B-B14F-4D97-AF65-F5344CB8AC3E}">
        <p14:creationId xmlns:p14="http://schemas.microsoft.com/office/powerpoint/2010/main" val="1252621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9E5DFC-9D34-400A-A446-116425833633}"/>
              </a:ext>
            </a:extLst>
          </p:cNvPr>
          <p:cNvSpPr>
            <a:spLocks noGrp="1"/>
          </p:cNvSpPr>
          <p:nvPr>
            <p:ph type="sldNum" sz="quarter" idx="12"/>
          </p:nvPr>
        </p:nvSpPr>
        <p:spPr/>
        <p:txBody>
          <a:bodyPr/>
          <a:lstStyle/>
          <a:p>
            <a:fld id="{B70F7035-E4E1-4BB6-A0A9-EB548548B6A5}" type="slidenum">
              <a:rPr lang="en-US" smtClean="0"/>
              <a:t>11</a:t>
            </a:fld>
            <a:endParaRPr lang="en-US" dirty="0"/>
          </a:p>
        </p:txBody>
      </p:sp>
      <p:sp>
        <p:nvSpPr>
          <p:cNvPr id="7" name="TextBox 6">
            <a:extLst>
              <a:ext uri="{FF2B5EF4-FFF2-40B4-BE49-F238E27FC236}">
                <a16:creationId xmlns:a16="http://schemas.microsoft.com/office/drawing/2014/main" id="{6803F9DB-0649-408B-840F-C970374E9EEE}"/>
              </a:ext>
            </a:extLst>
          </p:cNvPr>
          <p:cNvSpPr txBox="1"/>
          <p:nvPr/>
        </p:nvSpPr>
        <p:spPr>
          <a:xfrm>
            <a:off x="185672" y="0"/>
            <a:ext cx="1065775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Medium" panose="020B0603020102020204"/>
                <a:ea typeface="+mn-ea"/>
                <a:cs typeface="+mn-cs"/>
              </a:rPr>
              <a:t>The Writing Dimensions Reporting Category</a:t>
            </a:r>
          </a:p>
        </p:txBody>
      </p:sp>
      <p:grpSp>
        <p:nvGrpSpPr>
          <p:cNvPr id="10" name="Group 9">
            <a:extLst>
              <a:ext uri="{FF2B5EF4-FFF2-40B4-BE49-F238E27FC236}">
                <a16:creationId xmlns:a16="http://schemas.microsoft.com/office/drawing/2014/main" id="{51BF83A6-2C77-4940-95E7-04180820657C}"/>
              </a:ext>
            </a:extLst>
          </p:cNvPr>
          <p:cNvGrpSpPr/>
          <p:nvPr/>
        </p:nvGrpSpPr>
        <p:grpSpPr>
          <a:xfrm>
            <a:off x="185672" y="787351"/>
            <a:ext cx="11720612" cy="5144502"/>
            <a:chOff x="185672" y="787351"/>
            <a:chExt cx="11720612" cy="5144502"/>
          </a:xfrm>
        </p:grpSpPr>
        <p:pic>
          <p:nvPicPr>
            <p:cNvPr id="4" name="Picture 3">
              <a:extLst>
                <a:ext uri="{FF2B5EF4-FFF2-40B4-BE49-F238E27FC236}">
                  <a16:creationId xmlns:a16="http://schemas.microsoft.com/office/drawing/2014/main" id="{38181369-2D2D-469E-AAB3-157782CDFE1D}"/>
                </a:ext>
              </a:extLst>
            </p:cNvPr>
            <p:cNvPicPr>
              <a:picLocks noChangeAspect="1"/>
            </p:cNvPicPr>
            <p:nvPr/>
          </p:nvPicPr>
          <p:blipFill>
            <a:blip r:embed="rId3"/>
            <a:stretch>
              <a:fillRect/>
            </a:stretch>
          </p:blipFill>
          <p:spPr>
            <a:xfrm>
              <a:off x="185672" y="787351"/>
              <a:ext cx="11442432" cy="4448837"/>
            </a:xfrm>
            <a:prstGeom prst="rect">
              <a:avLst/>
            </a:prstGeom>
            <a:ln w="12700">
              <a:solidFill>
                <a:schemeClr val="bg1">
                  <a:lumMod val="75000"/>
                </a:schemeClr>
              </a:solidFill>
            </a:ln>
          </p:spPr>
        </p:pic>
        <p:pic>
          <p:nvPicPr>
            <p:cNvPr id="6" name="Picture 5">
              <a:extLst>
                <a:ext uri="{FF2B5EF4-FFF2-40B4-BE49-F238E27FC236}">
                  <a16:creationId xmlns:a16="http://schemas.microsoft.com/office/drawing/2014/main" id="{CAC8759D-1C39-4597-8D30-AEE5316565F6}"/>
                </a:ext>
              </a:extLst>
            </p:cNvPr>
            <p:cNvPicPr>
              <a:picLocks noChangeAspect="1"/>
            </p:cNvPicPr>
            <p:nvPr/>
          </p:nvPicPr>
          <p:blipFill>
            <a:blip r:embed="rId4"/>
            <a:stretch>
              <a:fillRect/>
            </a:stretch>
          </p:blipFill>
          <p:spPr>
            <a:xfrm>
              <a:off x="9780570" y="2588204"/>
              <a:ext cx="2125714" cy="3343649"/>
            </a:xfrm>
            <a:prstGeom prst="rect">
              <a:avLst/>
            </a:prstGeom>
            <a:ln w="38100">
              <a:solidFill>
                <a:srgbClr val="C00000"/>
              </a:solidFill>
            </a:ln>
          </p:spPr>
        </p:pic>
        <p:sp>
          <p:nvSpPr>
            <p:cNvPr id="8" name="Rectangle 7">
              <a:extLst>
                <a:ext uri="{FF2B5EF4-FFF2-40B4-BE49-F238E27FC236}">
                  <a16:creationId xmlns:a16="http://schemas.microsoft.com/office/drawing/2014/main" id="{6CAED622-B842-4C22-9025-6979EAF8E438}"/>
                </a:ext>
              </a:extLst>
            </p:cNvPr>
            <p:cNvSpPr/>
            <p:nvPr/>
          </p:nvSpPr>
          <p:spPr>
            <a:xfrm>
              <a:off x="671895" y="4260029"/>
              <a:ext cx="9063776" cy="41263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9" name="Rectangle 8">
              <a:extLst>
                <a:ext uri="{FF2B5EF4-FFF2-40B4-BE49-F238E27FC236}">
                  <a16:creationId xmlns:a16="http://schemas.microsoft.com/office/drawing/2014/main" id="{EF4B65DB-8E6E-4C86-AD79-2275D2B5184F}"/>
                </a:ext>
              </a:extLst>
            </p:cNvPr>
            <p:cNvSpPr/>
            <p:nvPr/>
          </p:nvSpPr>
          <p:spPr>
            <a:xfrm>
              <a:off x="4711849" y="1818363"/>
              <a:ext cx="5023822" cy="120453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1563634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8AB5EEB-E2EE-4EDE-B05F-C8445228B8FC}"/>
              </a:ext>
            </a:extLst>
          </p:cNvPr>
          <p:cNvPicPr>
            <a:picLocks noChangeAspect="1"/>
          </p:cNvPicPr>
          <p:nvPr/>
        </p:nvPicPr>
        <p:blipFill>
          <a:blip r:embed="rId3"/>
          <a:stretch>
            <a:fillRect/>
          </a:stretch>
        </p:blipFill>
        <p:spPr>
          <a:xfrm>
            <a:off x="374784" y="1002503"/>
            <a:ext cx="11442432" cy="4448837"/>
          </a:xfrm>
          <a:prstGeom prst="rect">
            <a:avLst/>
          </a:prstGeom>
          <a:ln w="12700">
            <a:solidFill>
              <a:schemeClr val="bg1">
                <a:lumMod val="75000"/>
              </a:schemeClr>
            </a:solidFill>
          </a:ln>
        </p:spPr>
      </p:pic>
      <p:sp>
        <p:nvSpPr>
          <p:cNvPr id="7" name="Title 6">
            <a:extLst>
              <a:ext uri="{FF2B5EF4-FFF2-40B4-BE49-F238E27FC236}">
                <a16:creationId xmlns:a16="http://schemas.microsoft.com/office/drawing/2014/main" id="{33750D3A-C83B-4D14-B2B7-976F4641CC5D}"/>
              </a:ext>
            </a:extLst>
          </p:cNvPr>
          <p:cNvSpPr>
            <a:spLocks noGrp="1"/>
          </p:cNvSpPr>
          <p:nvPr>
            <p:ph type="title" idx="4294967295"/>
          </p:nvPr>
        </p:nvSpPr>
        <p:spPr>
          <a:xfrm>
            <a:off x="177996" y="88826"/>
            <a:ext cx="11016200" cy="518012"/>
          </a:xfrm>
        </p:spPr>
        <p:txBody>
          <a:bodyPr/>
          <a:lstStyle/>
          <a:p>
            <a:r>
              <a:rPr lang="en-US" dirty="0"/>
              <a:t>Writing Dimensions—High and Low Point Values</a:t>
            </a:r>
          </a:p>
        </p:txBody>
      </p:sp>
      <p:grpSp>
        <p:nvGrpSpPr>
          <p:cNvPr id="10" name="Group 9" descr="Writing Dimension section open showing areas of strength in green and areas of weakness in red.">
            <a:extLst>
              <a:ext uri="{FF2B5EF4-FFF2-40B4-BE49-F238E27FC236}">
                <a16:creationId xmlns:a16="http://schemas.microsoft.com/office/drawing/2014/main" id="{32D0CBB5-10D9-4A79-ADA2-07D616AA02F9}"/>
              </a:ext>
            </a:extLst>
          </p:cNvPr>
          <p:cNvGrpSpPr/>
          <p:nvPr/>
        </p:nvGrpSpPr>
        <p:grpSpPr>
          <a:xfrm>
            <a:off x="5538971" y="4340124"/>
            <a:ext cx="5073229" cy="1753776"/>
            <a:chOff x="5538971" y="4340124"/>
            <a:chExt cx="5073229" cy="1753776"/>
          </a:xfrm>
        </p:grpSpPr>
        <p:grpSp>
          <p:nvGrpSpPr>
            <p:cNvPr id="15" name="Group 14">
              <a:extLst>
                <a:ext uri="{FF2B5EF4-FFF2-40B4-BE49-F238E27FC236}">
                  <a16:creationId xmlns:a16="http://schemas.microsoft.com/office/drawing/2014/main" id="{7538F3C0-D942-4C3E-9C83-2976B41CDA03}"/>
                </a:ext>
              </a:extLst>
            </p:cNvPr>
            <p:cNvGrpSpPr/>
            <p:nvPr/>
          </p:nvGrpSpPr>
          <p:grpSpPr>
            <a:xfrm>
              <a:off x="5538971" y="4340124"/>
              <a:ext cx="2996612" cy="1060595"/>
              <a:chOff x="4513773" y="4505435"/>
              <a:chExt cx="2996612" cy="1060595"/>
            </a:xfrm>
            <a:effectLst>
              <a:outerShdw blurRad="50800" dist="38100" dir="2700000" algn="tl" rotWithShape="0">
                <a:prstClr val="black">
                  <a:alpha val="40000"/>
                </a:prstClr>
              </a:outerShdw>
            </a:effectLst>
          </p:grpSpPr>
          <p:sp>
            <p:nvSpPr>
              <p:cNvPr id="5" name="Flowchart: Connector 4">
                <a:extLst>
                  <a:ext uri="{FF2B5EF4-FFF2-40B4-BE49-F238E27FC236}">
                    <a16:creationId xmlns:a16="http://schemas.microsoft.com/office/drawing/2014/main" id="{5A43EB61-40AF-4780-943D-0DA57551AB94}"/>
                  </a:ext>
                </a:extLst>
              </p:cNvPr>
              <p:cNvSpPr/>
              <p:nvPr/>
            </p:nvSpPr>
            <p:spPr>
              <a:xfrm>
                <a:off x="6841548" y="4505435"/>
                <a:ext cx="668837" cy="678375"/>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19" name="Flowchart: Connector 18">
                <a:extLst>
                  <a:ext uri="{FF2B5EF4-FFF2-40B4-BE49-F238E27FC236}">
                    <a16:creationId xmlns:a16="http://schemas.microsoft.com/office/drawing/2014/main" id="{6A07E02F-B303-4452-897C-8FC41A4F89E1}"/>
                  </a:ext>
                </a:extLst>
              </p:cNvPr>
              <p:cNvSpPr/>
              <p:nvPr/>
            </p:nvSpPr>
            <p:spPr>
              <a:xfrm>
                <a:off x="4513773" y="4887655"/>
                <a:ext cx="668837" cy="678375"/>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grpSp>
        <p:sp>
          <p:nvSpPr>
            <p:cNvPr id="17" name="Rectangle 16">
              <a:extLst>
                <a:ext uri="{FF2B5EF4-FFF2-40B4-BE49-F238E27FC236}">
                  <a16:creationId xmlns:a16="http://schemas.microsoft.com/office/drawing/2014/main" id="{65B344C1-0112-4BE9-9E11-70BBCDF2F6F0}"/>
                </a:ext>
              </a:extLst>
            </p:cNvPr>
            <p:cNvSpPr/>
            <p:nvPr/>
          </p:nvSpPr>
          <p:spPr>
            <a:xfrm>
              <a:off x="7784123" y="5978769"/>
              <a:ext cx="2828077" cy="115131"/>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2" name="Slide Number Placeholder 1">
            <a:extLst>
              <a:ext uri="{FF2B5EF4-FFF2-40B4-BE49-F238E27FC236}">
                <a16:creationId xmlns:a16="http://schemas.microsoft.com/office/drawing/2014/main" id="{39D60C22-89F7-45FE-9D03-4A94F66125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173E23-C2B5-4929-BCF1-B99F4FA23982}"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1840418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040" y="1502997"/>
            <a:ext cx="10966265" cy="1410324"/>
          </a:xfrm>
        </p:spPr>
        <p:txBody>
          <a:bodyPr rtlCol="0">
            <a:noAutofit/>
          </a:bodyPr>
          <a:lstStyle/>
          <a:p>
            <a:pPr marL="0" indent="0" eaLnBrk="1" fontAlgn="auto" hangingPunct="1">
              <a:buNone/>
              <a:defRPr/>
            </a:pPr>
            <a:r>
              <a:rPr lang="en-US" sz="3200" b="1" dirty="0">
                <a:solidFill>
                  <a:schemeClr val="tx1">
                    <a:lumMod val="50000"/>
                  </a:schemeClr>
                </a:solidFill>
              </a:rPr>
              <a:t>Further Information: </a:t>
            </a:r>
            <a:r>
              <a:rPr lang="en-US" sz="3200" i="1" dirty="0">
                <a:solidFill>
                  <a:schemeClr val="tx1">
                    <a:lumMod val="50000"/>
                  </a:schemeClr>
                </a:solidFill>
              </a:rPr>
              <a:t>Centralized</a:t>
            </a:r>
            <a:r>
              <a:rPr lang="en-US" sz="3200" b="1" dirty="0">
                <a:solidFill>
                  <a:schemeClr val="tx1">
                    <a:lumMod val="50000"/>
                  </a:schemeClr>
                </a:solidFill>
              </a:rPr>
              <a:t> </a:t>
            </a:r>
            <a:r>
              <a:rPr lang="en-US" sz="3200" i="1" dirty="0">
                <a:solidFill>
                  <a:schemeClr val="tx1">
                    <a:lumMod val="50000"/>
                  </a:schemeClr>
                </a:solidFill>
              </a:rPr>
              <a:t>Reporting System User Guide, 2022-2023</a:t>
            </a:r>
          </a:p>
          <a:p>
            <a:pPr eaLnBrk="1" fontAlgn="auto" hangingPunct="1">
              <a:buFont typeface="Arial" panose="020B0604020202020204" pitchFamily="34" charset="0"/>
              <a:buChar char="•"/>
              <a:defRPr/>
            </a:pPr>
            <a:r>
              <a:rPr lang="en-US" sz="2800" dirty="0">
                <a:solidFill>
                  <a:srgbClr val="006298"/>
                </a:solidFill>
              </a:rPr>
              <a:t>https://oh.portal.cambiumast.com/</a:t>
            </a:r>
          </a:p>
          <a:p>
            <a:pPr fontAlgn="auto">
              <a:buFont typeface="Arial" panose="020B0604020202020204" pitchFamily="34" charset="0"/>
              <a:buChar char="•"/>
              <a:defRPr/>
            </a:pPr>
            <a:r>
              <a:rPr lang="en-US" sz="2800" dirty="0">
                <a:solidFill>
                  <a:srgbClr val="006298"/>
                </a:solidFill>
              </a:rPr>
              <a:t>Email </a:t>
            </a:r>
            <a:r>
              <a:rPr lang="en-US" sz="2800" b="0" i="0" u="none" strike="noStrike" dirty="0">
                <a:solidFill>
                  <a:srgbClr val="006298"/>
                </a:solidFill>
                <a:effectLst/>
                <a:hlinkClick r:id="rId3">
                  <a:extLst>
                    <a:ext uri="{A12FA001-AC4F-418D-AE19-62706E023703}">
                      <ahyp:hlinkClr xmlns:ahyp="http://schemas.microsoft.com/office/drawing/2018/hyperlinkcolor" val="tx"/>
                    </a:ext>
                  </a:extLst>
                </a:hlinkClick>
              </a:rPr>
              <a:t>OHHelpdesk@cambiumassessment.com</a:t>
            </a:r>
            <a:endParaRPr lang="en-US" sz="2800" b="0" i="0" u="none" strike="noStrike" dirty="0">
              <a:solidFill>
                <a:srgbClr val="006298"/>
              </a:solidFill>
              <a:effectLst/>
            </a:endParaRPr>
          </a:p>
          <a:p>
            <a:pPr marL="0" indent="0" fontAlgn="auto">
              <a:buNone/>
              <a:defRPr/>
            </a:pPr>
            <a:r>
              <a:rPr lang="en-US" sz="2800" b="0" i="0" u="none" strike="noStrike" dirty="0">
                <a:solidFill>
                  <a:srgbClr val="006298"/>
                </a:solidFill>
                <a:effectLst/>
              </a:rPr>
              <a:t>or </a:t>
            </a:r>
          </a:p>
          <a:p>
            <a:pPr fontAlgn="auto">
              <a:buFont typeface="Arial" panose="020B0604020202020204" pitchFamily="34" charset="0"/>
              <a:buChar char="•"/>
              <a:defRPr/>
            </a:pPr>
            <a:r>
              <a:rPr lang="en-US" sz="2800" b="0" i="0" u="none" strike="noStrike" dirty="0">
                <a:solidFill>
                  <a:srgbClr val="006298"/>
                </a:solidFill>
                <a:effectLst/>
              </a:rPr>
              <a:t>Call </a:t>
            </a:r>
            <a:r>
              <a:rPr lang="en-US" sz="2800" b="0" i="0" dirty="0">
                <a:solidFill>
                  <a:srgbClr val="006298"/>
                </a:solidFill>
                <a:effectLst/>
              </a:rPr>
              <a:t>1-877-231-7809</a:t>
            </a:r>
            <a:endParaRPr lang="en-US" sz="2800" dirty="0">
              <a:solidFill>
                <a:srgbClr val="006298"/>
              </a:solidFill>
            </a:endParaRPr>
          </a:p>
        </p:txBody>
      </p:sp>
      <p:sp>
        <p:nvSpPr>
          <p:cNvPr id="2" name="Title 1"/>
          <p:cNvSpPr>
            <a:spLocks noGrp="1"/>
          </p:cNvSpPr>
          <p:nvPr>
            <p:ph type="title"/>
          </p:nvPr>
        </p:nvSpPr>
        <p:spPr/>
        <p:txBody>
          <a:bodyPr>
            <a:noAutofit/>
          </a:bodyPr>
          <a:lstStyle/>
          <a:p>
            <a:r>
              <a:rPr lang="en-US" dirty="0"/>
              <a:t>More Help</a:t>
            </a:r>
          </a:p>
        </p:txBody>
      </p:sp>
      <p:sp>
        <p:nvSpPr>
          <p:cNvPr id="4" name="Slide Number Placeholder 2">
            <a:extLst>
              <a:ext uri="{FF2B5EF4-FFF2-40B4-BE49-F238E27FC236}">
                <a16:creationId xmlns:a16="http://schemas.microsoft.com/office/drawing/2014/main" id="{934A5FCF-0872-4AB4-B5EA-E3A6E63DE1EF}"/>
              </a:ext>
            </a:extLst>
          </p:cNvPr>
          <p:cNvSpPr>
            <a:spLocks noGrp="1"/>
          </p:cNvSpPr>
          <p:nvPr>
            <p:ph type="sldNum" sz="quarter" idx="10"/>
          </p:nvPr>
        </p:nvSpPr>
        <p:spPr>
          <a:xfrm>
            <a:off x="11257078" y="6464155"/>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Franklin Gothic Book" panose="020B0503020102020204"/>
                <a:ea typeface="+mn-ea"/>
                <a:cs typeface="+mn-cs"/>
              </a:rPr>
              <a:t>15</a:t>
            </a:r>
          </a:p>
        </p:txBody>
      </p:sp>
    </p:spTree>
    <p:extLst>
      <p:ext uri="{BB962C8B-B14F-4D97-AF65-F5344CB8AC3E}">
        <p14:creationId xmlns:p14="http://schemas.microsoft.com/office/powerpoint/2010/main" val="2939898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5024A1-2F6B-4949-8EC0-93EB3F8C0E8B}"/>
              </a:ext>
            </a:extLst>
          </p:cNvPr>
          <p:cNvSpPr>
            <a:spLocks noGrp="1"/>
          </p:cNvSpPr>
          <p:nvPr>
            <p:ph idx="1"/>
          </p:nvPr>
        </p:nvSpPr>
        <p:spPr>
          <a:xfrm>
            <a:off x="701040" y="979715"/>
            <a:ext cx="10966265" cy="2547256"/>
          </a:xfrm>
        </p:spPr>
        <p:txBody>
          <a:bodyPr>
            <a:normAutofit fontScale="92500" lnSpcReduction="10000"/>
          </a:bodyPr>
          <a:lstStyle/>
          <a:p>
            <a:r>
              <a:rPr lang="en-US" dirty="0"/>
              <a:t>The Centralized Reporting System: The Basics for Ohio Assessments</a:t>
            </a:r>
          </a:p>
          <a:p>
            <a:r>
              <a:rPr lang="en-US" dirty="0"/>
              <a:t>The Centralized Reporting System: Generating ISRs and Student Data Files for Ohio Assessments</a:t>
            </a:r>
          </a:p>
          <a:p>
            <a:r>
              <a:rPr lang="en-US" b="1" dirty="0">
                <a:solidFill>
                  <a:srgbClr val="C00000"/>
                </a:solidFill>
              </a:rPr>
              <a:t>The Centralized Reporting System: Viewing Results within Reporting Categories for Ohio Assessments</a:t>
            </a:r>
          </a:p>
          <a:p>
            <a:r>
              <a:rPr lang="en-US" dirty="0"/>
              <a:t>The Centralized Reporting System: Working with Item-Level Data</a:t>
            </a:r>
          </a:p>
        </p:txBody>
      </p:sp>
      <p:sp>
        <p:nvSpPr>
          <p:cNvPr id="3" name="Title 2">
            <a:extLst>
              <a:ext uri="{FF2B5EF4-FFF2-40B4-BE49-F238E27FC236}">
                <a16:creationId xmlns:a16="http://schemas.microsoft.com/office/drawing/2014/main" id="{ACAE800A-8208-44A0-937B-70B364F42A6E}"/>
              </a:ext>
            </a:extLst>
          </p:cNvPr>
          <p:cNvSpPr>
            <a:spLocks noGrp="1"/>
          </p:cNvSpPr>
          <p:nvPr>
            <p:ph type="title"/>
          </p:nvPr>
        </p:nvSpPr>
        <p:spPr/>
        <p:txBody>
          <a:bodyPr/>
          <a:lstStyle/>
          <a:p>
            <a:r>
              <a:rPr lang="en-US" dirty="0"/>
              <a:t>The CRS Series</a:t>
            </a:r>
          </a:p>
        </p:txBody>
      </p:sp>
      <p:sp>
        <p:nvSpPr>
          <p:cNvPr id="4" name="Slide Number Placeholder 3">
            <a:extLst>
              <a:ext uri="{FF2B5EF4-FFF2-40B4-BE49-F238E27FC236}">
                <a16:creationId xmlns:a16="http://schemas.microsoft.com/office/drawing/2014/main" id="{31382A2B-8C91-49C4-84C0-DB8B7B6E911B}"/>
              </a:ext>
            </a:extLst>
          </p:cNvPr>
          <p:cNvSpPr>
            <a:spLocks noGrp="1"/>
          </p:cNvSpPr>
          <p:nvPr>
            <p:ph type="sldNum" sz="quarter" idx="10"/>
          </p:nvPr>
        </p:nvSpPr>
        <p:spPr/>
        <p:txBody>
          <a:bodyPr/>
          <a:lstStyle/>
          <a:p>
            <a:pPr algn="r"/>
            <a:fld id="{F3477EC8-074D-41C4-94AE-E9EA7CEEA348}" type="slidenum">
              <a:rPr lang="en-US" smtClean="0"/>
              <a:pPr algn="r"/>
              <a:t>14</a:t>
            </a:fld>
            <a:endParaRPr lang="en-US" dirty="0"/>
          </a:p>
        </p:txBody>
      </p:sp>
      <p:sp>
        <p:nvSpPr>
          <p:cNvPr id="5" name="Rectangle: Rounded Corners 4">
            <a:extLst>
              <a:ext uri="{FF2B5EF4-FFF2-40B4-BE49-F238E27FC236}">
                <a16:creationId xmlns:a16="http://schemas.microsoft.com/office/drawing/2014/main" id="{F6350088-E9ED-49C4-83F9-C5F0F9E84AFE}"/>
              </a:ext>
            </a:extLst>
          </p:cNvPr>
          <p:cNvSpPr/>
          <p:nvPr/>
        </p:nvSpPr>
        <p:spPr>
          <a:xfrm>
            <a:off x="701040" y="3755571"/>
            <a:ext cx="10966265" cy="2318658"/>
          </a:xfrm>
          <a:prstGeom prst="round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tx2"/>
                </a:solidFill>
              </a:rPr>
              <a:t>The CRS Series, specifically created for Ohio Readiness Assessments:</a:t>
            </a:r>
          </a:p>
          <a:p>
            <a:pPr algn="ctr"/>
            <a:endParaRPr lang="en-US" sz="2000" b="1" dirty="0">
              <a:solidFill>
                <a:schemeClr val="tx2"/>
              </a:solidFill>
            </a:endParaRPr>
          </a:p>
          <a:p>
            <a:pPr marL="285750" indent="-285750" algn="ctr">
              <a:buFont typeface="Arial" panose="020B0604020202020204" pitchFamily="34" charset="0"/>
              <a:buChar char="•"/>
            </a:pPr>
            <a:r>
              <a:rPr lang="en-US" sz="2000" dirty="0">
                <a:solidFill>
                  <a:schemeClr val="tx2"/>
                </a:solidFill>
              </a:rPr>
              <a:t>How to Access Your Readiness Assessments Data in the Centralized Reporting System</a:t>
            </a:r>
          </a:p>
          <a:p>
            <a:pPr marL="285750" indent="-285750" algn="ctr">
              <a:buFont typeface="Arial" panose="020B0604020202020204" pitchFamily="34" charset="0"/>
              <a:buChar char="•"/>
            </a:pPr>
            <a:r>
              <a:rPr lang="en-US" sz="2000" dirty="0">
                <a:solidFill>
                  <a:schemeClr val="tx2"/>
                </a:solidFill>
              </a:rPr>
              <a:t>How to Use the Advanced Features of the Centralized Reporting System to View Your Benchmark and Checkpoint Data</a:t>
            </a:r>
          </a:p>
          <a:p>
            <a:pPr marL="285750" indent="-285750" algn="ctr">
              <a:buFont typeface="Arial" panose="020B0604020202020204" pitchFamily="34" charset="0"/>
              <a:buChar char="•"/>
            </a:pPr>
            <a:r>
              <a:rPr lang="en-US" sz="2000" dirty="0">
                <a:solidFill>
                  <a:schemeClr val="tx2"/>
                </a:solidFill>
              </a:rPr>
              <a:t>How to Modify Machine Scores and Hand-Score Unscored Items</a:t>
            </a:r>
          </a:p>
        </p:txBody>
      </p:sp>
    </p:spTree>
    <p:extLst>
      <p:ext uri="{BB962C8B-B14F-4D97-AF65-F5344CB8AC3E}">
        <p14:creationId xmlns:p14="http://schemas.microsoft.com/office/powerpoint/2010/main" val="1022579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D71A0F-0CC6-42F0-93EA-D34FC22D807C}"/>
              </a:ext>
            </a:extLst>
          </p:cNvPr>
          <p:cNvSpPr>
            <a:spLocks noGrp="1"/>
          </p:cNvSpPr>
          <p:nvPr>
            <p:ph type="sldNum" sz="quarter" idx="17"/>
          </p:nvPr>
        </p:nvSpPr>
        <p:spPr/>
        <p:txBody>
          <a:bodyPr/>
          <a:lstStyle/>
          <a:p>
            <a:fld id="{58AE716E-68DD-2249-A7FA-8AEF0B14DF81}" type="slidenum">
              <a:rPr lang="en-US" smtClean="0"/>
              <a:pPr/>
              <a:t>2</a:t>
            </a:fld>
            <a:endParaRPr lang="en-US" dirty="0"/>
          </a:p>
        </p:txBody>
      </p:sp>
      <p:sp>
        <p:nvSpPr>
          <p:cNvPr id="5" name="Title 4">
            <a:extLst>
              <a:ext uri="{FF2B5EF4-FFF2-40B4-BE49-F238E27FC236}">
                <a16:creationId xmlns:a16="http://schemas.microsoft.com/office/drawing/2014/main" id="{3E7840FD-A435-4C07-927E-1ABD2533741B}"/>
              </a:ext>
            </a:extLst>
          </p:cNvPr>
          <p:cNvSpPr>
            <a:spLocks noGrp="1"/>
          </p:cNvSpPr>
          <p:nvPr>
            <p:ph type="title"/>
          </p:nvPr>
        </p:nvSpPr>
        <p:spPr/>
        <p:txBody>
          <a:bodyPr/>
          <a:lstStyle/>
          <a:p>
            <a:r>
              <a:rPr lang="en-US" dirty="0"/>
              <a:t>Topics</a:t>
            </a:r>
          </a:p>
        </p:txBody>
      </p:sp>
      <p:graphicFrame>
        <p:nvGraphicFramePr>
          <p:cNvPr id="6" name="Table 6">
            <a:extLst>
              <a:ext uri="{FF2B5EF4-FFF2-40B4-BE49-F238E27FC236}">
                <a16:creationId xmlns:a16="http://schemas.microsoft.com/office/drawing/2014/main" id="{1E5208A2-786A-4A33-B25A-A3E3928EC71D}"/>
              </a:ext>
            </a:extLst>
          </p:cNvPr>
          <p:cNvGraphicFramePr>
            <a:graphicFrameLocks noGrp="1"/>
          </p:cNvGraphicFramePr>
          <p:nvPr>
            <p:extLst>
              <p:ext uri="{D42A27DB-BD31-4B8C-83A1-F6EECF244321}">
                <p14:modId xmlns:p14="http://schemas.microsoft.com/office/powerpoint/2010/main" val="3669835705"/>
              </p:ext>
            </p:extLst>
          </p:nvPr>
        </p:nvGraphicFramePr>
        <p:xfrm>
          <a:off x="1680499" y="1489539"/>
          <a:ext cx="8831002" cy="3878921"/>
        </p:xfrm>
        <a:graphic>
          <a:graphicData uri="http://schemas.openxmlformats.org/drawingml/2006/table">
            <a:tbl>
              <a:tblPr firstRow="1" bandRow="1">
                <a:tableStyleId>{5C22544A-7EE6-4342-B048-85BDC9FD1C3A}</a:tableStyleId>
              </a:tblPr>
              <a:tblGrid>
                <a:gridCol w="5959224">
                  <a:extLst>
                    <a:ext uri="{9D8B030D-6E8A-4147-A177-3AD203B41FA5}">
                      <a16:colId xmlns:a16="http://schemas.microsoft.com/office/drawing/2014/main" val="728412979"/>
                    </a:ext>
                  </a:extLst>
                </a:gridCol>
                <a:gridCol w="2871778">
                  <a:extLst>
                    <a:ext uri="{9D8B030D-6E8A-4147-A177-3AD203B41FA5}">
                      <a16:colId xmlns:a16="http://schemas.microsoft.com/office/drawing/2014/main" val="1108310202"/>
                    </a:ext>
                  </a:extLst>
                </a:gridCol>
              </a:tblGrid>
              <a:tr h="663797">
                <a:tc>
                  <a:txBody>
                    <a:bodyPr/>
                    <a:lstStyle/>
                    <a:p>
                      <a:r>
                        <a:rPr lang="en-US" dirty="0"/>
                        <a:t>Topics</a:t>
                      </a:r>
                    </a:p>
                  </a:txBody>
                  <a:tcPr/>
                </a:tc>
                <a:tc>
                  <a:txBody>
                    <a:bodyPr/>
                    <a:lstStyle/>
                    <a:p>
                      <a:r>
                        <a:rPr lang="en-US" dirty="0"/>
                        <a:t>Slides</a:t>
                      </a:r>
                    </a:p>
                  </a:txBody>
                  <a:tcPr/>
                </a:tc>
                <a:extLst>
                  <a:ext uri="{0D108BD9-81ED-4DB2-BD59-A6C34878D82A}">
                    <a16:rowId xmlns:a16="http://schemas.microsoft.com/office/drawing/2014/main" val="3139074663"/>
                  </a:ext>
                </a:extLst>
              </a:tr>
              <a:tr h="1071708">
                <a:tc>
                  <a:txBody>
                    <a:bodyPr/>
                    <a:lstStyle/>
                    <a:p>
                      <a:pPr marL="342900" marR="0" lvl="0" indent="-342900" algn="l" defTabSz="685800" rtl="0" eaLnBrk="1" fontAlgn="auto" latinLnBrk="0" hangingPunct="1">
                        <a:lnSpc>
                          <a:spcPct val="100000"/>
                        </a:lnSpc>
                        <a:spcBef>
                          <a:spcPts val="0"/>
                        </a:spcBef>
                        <a:spcAft>
                          <a:spcPts val="0"/>
                        </a:spcAft>
                        <a:buClrTx/>
                        <a:buSzTx/>
                        <a:buFontTx/>
                        <a:buAutoNum type="arabicPeriod"/>
                        <a:tabLst/>
                        <a:defRPr/>
                      </a:pPr>
                      <a:r>
                        <a:rPr lang="en-US" sz="1600" dirty="0"/>
                        <a:t>Analyze Data in the Reporting Categories</a:t>
                      </a:r>
                    </a:p>
                    <a:p>
                      <a:pPr marL="342900" marR="0" lvl="0" indent="-342900" algn="l" defTabSz="685800" rtl="0" eaLnBrk="1" fontAlgn="auto" latinLnBrk="0" hangingPunct="1">
                        <a:lnSpc>
                          <a:spcPct val="100000"/>
                        </a:lnSpc>
                        <a:spcBef>
                          <a:spcPts val="0"/>
                        </a:spcBef>
                        <a:spcAft>
                          <a:spcPts val="0"/>
                        </a:spcAft>
                        <a:buClrTx/>
                        <a:buSzTx/>
                        <a:buFontTx/>
                        <a:buAutoNum type="arabicPeriod"/>
                        <a:tabLst/>
                        <a:defRPr/>
                      </a:pPr>
                      <a:endParaRPr lang="en-US" sz="1600" dirty="0"/>
                    </a:p>
                    <a:p>
                      <a:pPr marL="342900" marR="0" lvl="0" indent="-342900" algn="l" defTabSz="685800" rtl="0" eaLnBrk="1" fontAlgn="auto" latinLnBrk="0" hangingPunct="1">
                        <a:lnSpc>
                          <a:spcPct val="100000"/>
                        </a:lnSpc>
                        <a:spcBef>
                          <a:spcPts val="0"/>
                        </a:spcBef>
                        <a:spcAft>
                          <a:spcPts val="0"/>
                        </a:spcAft>
                        <a:buClrTx/>
                        <a:buSzTx/>
                        <a:buFontTx/>
                        <a:buAutoNum type="arabicPeriod"/>
                        <a:tabLst/>
                        <a:defRPr/>
                      </a:pPr>
                      <a:endParaRPr lang="en-US" sz="1600" dirty="0"/>
                    </a:p>
                  </a:txBody>
                  <a:tcPr/>
                </a:tc>
                <a:tc>
                  <a:txBody>
                    <a:bodyPr/>
                    <a:lstStyle/>
                    <a:p>
                      <a:pPr algn="l"/>
                      <a:r>
                        <a:rPr lang="en-US" dirty="0"/>
                        <a:t>3–8</a:t>
                      </a:r>
                    </a:p>
                  </a:txBody>
                  <a:tcPr/>
                </a:tc>
                <a:extLst>
                  <a:ext uri="{0D108BD9-81ED-4DB2-BD59-A6C34878D82A}">
                    <a16:rowId xmlns:a16="http://schemas.microsoft.com/office/drawing/2014/main" val="2674837791"/>
                  </a:ext>
                </a:extLst>
              </a:tr>
              <a:tr h="1071708">
                <a:tc>
                  <a:txBody>
                    <a:bodyPr/>
                    <a:lstStyle/>
                    <a:p>
                      <a:pPr marL="342900" marR="0" lvl="0" indent="-342900" algn="l" defTabSz="685800" rtl="0" eaLnBrk="1" fontAlgn="auto" latinLnBrk="0" hangingPunct="1">
                        <a:lnSpc>
                          <a:spcPct val="100000"/>
                        </a:lnSpc>
                        <a:spcBef>
                          <a:spcPts val="0"/>
                        </a:spcBef>
                        <a:spcAft>
                          <a:spcPts val="0"/>
                        </a:spcAft>
                        <a:buClrTx/>
                        <a:buSzTx/>
                        <a:buFontTx/>
                        <a:buAutoNum type="arabicPeriod" startAt="2"/>
                        <a:tabLst/>
                        <a:defRPr/>
                      </a:pPr>
                      <a:r>
                        <a:rPr lang="en-US" sz="1600" dirty="0"/>
                        <a:t>Analyze Data in the Writing &amp; Writing Dimensions Categories</a:t>
                      </a:r>
                    </a:p>
                    <a:p>
                      <a:pPr marL="342900" marR="0" lvl="0" indent="-342900" algn="l" defTabSz="685800" rtl="0" eaLnBrk="1" fontAlgn="auto" latinLnBrk="0" hangingPunct="1">
                        <a:lnSpc>
                          <a:spcPct val="100000"/>
                        </a:lnSpc>
                        <a:spcBef>
                          <a:spcPts val="0"/>
                        </a:spcBef>
                        <a:spcAft>
                          <a:spcPts val="0"/>
                        </a:spcAft>
                        <a:buClrTx/>
                        <a:buSzTx/>
                        <a:buFontTx/>
                        <a:buAutoNum type="arabicPeriod" startAt="2"/>
                        <a:tabLst/>
                        <a:defRPr/>
                      </a:pPr>
                      <a:endParaRPr lang="en-US" sz="1600" dirty="0"/>
                    </a:p>
                    <a:p>
                      <a:pPr marL="342900" marR="0" lvl="0" indent="-342900" algn="l" defTabSz="685800" rtl="0" eaLnBrk="1" fontAlgn="auto" latinLnBrk="0" hangingPunct="1">
                        <a:lnSpc>
                          <a:spcPct val="100000"/>
                        </a:lnSpc>
                        <a:spcBef>
                          <a:spcPts val="0"/>
                        </a:spcBef>
                        <a:spcAft>
                          <a:spcPts val="0"/>
                        </a:spcAft>
                        <a:buClrTx/>
                        <a:buSzTx/>
                        <a:buFontTx/>
                        <a:buAutoNum type="arabicPeriod" startAt="2"/>
                        <a:tabLst/>
                        <a:defRPr/>
                      </a:pPr>
                      <a:endParaRPr lang="en-US" dirty="0"/>
                    </a:p>
                  </a:txBody>
                  <a:tcPr/>
                </a:tc>
                <a:tc>
                  <a:txBody>
                    <a:bodyPr/>
                    <a:lstStyle/>
                    <a:p>
                      <a:pPr algn="l"/>
                      <a:r>
                        <a:rPr lang="en-US" dirty="0"/>
                        <a:t>9–12</a:t>
                      </a:r>
                    </a:p>
                  </a:txBody>
                  <a:tcPr/>
                </a:tc>
                <a:extLst>
                  <a:ext uri="{0D108BD9-81ED-4DB2-BD59-A6C34878D82A}">
                    <a16:rowId xmlns:a16="http://schemas.microsoft.com/office/drawing/2014/main" val="4168116360"/>
                  </a:ext>
                </a:extLst>
              </a:tr>
              <a:tr h="1071708">
                <a:tc>
                  <a:txBody>
                    <a:bodyPr/>
                    <a:lstStyle/>
                    <a:p>
                      <a:pPr algn="l"/>
                      <a:r>
                        <a:rPr lang="en-US" dirty="0"/>
                        <a:t>3.  More Information &amp; The CRS Series</a:t>
                      </a:r>
                    </a:p>
                    <a:p>
                      <a:pPr algn="l"/>
                      <a:endParaRPr lang="en-US" dirty="0"/>
                    </a:p>
                    <a:p>
                      <a:pPr algn="l"/>
                      <a:endParaRPr lang="en-US" dirty="0"/>
                    </a:p>
                  </a:txBody>
                  <a:tcPr/>
                </a:tc>
                <a:tc>
                  <a:txBody>
                    <a:bodyPr/>
                    <a:lstStyle/>
                    <a:p>
                      <a:pPr algn="l"/>
                      <a:r>
                        <a:rPr lang="en-US" dirty="0"/>
                        <a:t>13–14</a:t>
                      </a:r>
                    </a:p>
                  </a:txBody>
                  <a:tcPr/>
                </a:tc>
                <a:extLst>
                  <a:ext uri="{0D108BD9-81ED-4DB2-BD59-A6C34878D82A}">
                    <a16:rowId xmlns:a16="http://schemas.microsoft.com/office/drawing/2014/main" val="1844388920"/>
                  </a:ext>
                </a:extLst>
              </a:tr>
            </a:tbl>
          </a:graphicData>
        </a:graphic>
      </p:graphicFrame>
    </p:spTree>
    <p:extLst>
      <p:ext uri="{BB962C8B-B14F-4D97-AF65-F5344CB8AC3E}">
        <p14:creationId xmlns:p14="http://schemas.microsoft.com/office/powerpoint/2010/main" val="479741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643AC4-2808-4E2F-B008-BFDAE400F327}"/>
              </a:ext>
            </a:extLst>
          </p:cNvPr>
          <p:cNvSpPr>
            <a:spLocks noGrp="1"/>
          </p:cNvSpPr>
          <p:nvPr>
            <p:ph type="title"/>
          </p:nvPr>
        </p:nvSpPr>
        <p:spPr/>
        <p:txBody>
          <a:bodyPr/>
          <a:lstStyle/>
          <a:p>
            <a:r>
              <a:rPr lang="en-US" dirty="0"/>
              <a:t>Reporting Categories Used in Some Sample Tests</a:t>
            </a:r>
          </a:p>
        </p:txBody>
      </p:sp>
      <p:sp>
        <p:nvSpPr>
          <p:cNvPr id="3" name="Slide Number Placeholder 2">
            <a:extLst>
              <a:ext uri="{FF2B5EF4-FFF2-40B4-BE49-F238E27FC236}">
                <a16:creationId xmlns:a16="http://schemas.microsoft.com/office/drawing/2014/main" id="{B46DD0B2-2B8F-4209-82BA-00F20104418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13" name="Rectangle: Rounded Corners 12">
            <a:extLst>
              <a:ext uri="{FF2B5EF4-FFF2-40B4-BE49-F238E27FC236}">
                <a16:creationId xmlns:a16="http://schemas.microsoft.com/office/drawing/2014/main" id="{A8EFAC46-A89C-4CB2-B3D8-274DB9869D6D}"/>
              </a:ext>
            </a:extLst>
          </p:cNvPr>
          <p:cNvSpPr/>
          <p:nvPr/>
        </p:nvSpPr>
        <p:spPr>
          <a:xfrm>
            <a:off x="447633" y="1647315"/>
            <a:ext cx="2234134" cy="61381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ELA Benchmark </a:t>
            </a:r>
          </a:p>
          <a:p>
            <a:pPr algn="ctr"/>
            <a:r>
              <a:rPr lang="en-US" sz="1400" dirty="0">
                <a:solidFill>
                  <a:schemeClr val="bg1"/>
                </a:solidFill>
              </a:rPr>
              <a:t>&amp; OST</a:t>
            </a:r>
          </a:p>
        </p:txBody>
      </p:sp>
      <p:sp>
        <p:nvSpPr>
          <p:cNvPr id="16" name="Rectangle: Rounded Corners 15">
            <a:extLst>
              <a:ext uri="{FF2B5EF4-FFF2-40B4-BE49-F238E27FC236}">
                <a16:creationId xmlns:a16="http://schemas.microsoft.com/office/drawing/2014/main" id="{66045AB9-402A-4CD8-9411-8DCA874BBD6E}"/>
              </a:ext>
            </a:extLst>
          </p:cNvPr>
          <p:cNvSpPr/>
          <p:nvPr/>
        </p:nvSpPr>
        <p:spPr>
          <a:xfrm>
            <a:off x="2923915" y="1659185"/>
            <a:ext cx="3276877" cy="61381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Algebra Benchmark </a:t>
            </a:r>
          </a:p>
          <a:p>
            <a:pPr algn="ctr"/>
            <a:r>
              <a:rPr lang="en-US" sz="1400" dirty="0">
                <a:solidFill>
                  <a:schemeClr val="bg1"/>
                </a:solidFill>
              </a:rPr>
              <a:t>&amp; OST</a:t>
            </a:r>
          </a:p>
        </p:txBody>
      </p:sp>
      <p:sp>
        <p:nvSpPr>
          <p:cNvPr id="19" name="Rectangle: Rounded Corners 18">
            <a:extLst>
              <a:ext uri="{FF2B5EF4-FFF2-40B4-BE49-F238E27FC236}">
                <a16:creationId xmlns:a16="http://schemas.microsoft.com/office/drawing/2014/main" id="{3060791D-D704-4397-B461-733A190AEA80}"/>
              </a:ext>
            </a:extLst>
          </p:cNvPr>
          <p:cNvSpPr/>
          <p:nvPr/>
        </p:nvSpPr>
        <p:spPr>
          <a:xfrm>
            <a:off x="6461665" y="1665457"/>
            <a:ext cx="2284820" cy="613811"/>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US" sz="1400" dirty="0">
                <a:solidFill>
                  <a:schemeClr val="bg1"/>
                </a:solidFill>
              </a:rPr>
              <a:t>Grade 5 Science Benchmark &amp; OST</a:t>
            </a:r>
          </a:p>
        </p:txBody>
      </p:sp>
      <p:sp>
        <p:nvSpPr>
          <p:cNvPr id="23" name="Rectangle: Rounded Corners 22">
            <a:extLst>
              <a:ext uri="{FF2B5EF4-FFF2-40B4-BE49-F238E27FC236}">
                <a16:creationId xmlns:a16="http://schemas.microsoft.com/office/drawing/2014/main" id="{5B2CEB2C-53BA-4578-BD18-4A865E77D411}"/>
              </a:ext>
            </a:extLst>
          </p:cNvPr>
          <p:cNvSpPr/>
          <p:nvPr/>
        </p:nvSpPr>
        <p:spPr>
          <a:xfrm>
            <a:off x="8987307" y="1642854"/>
            <a:ext cx="2736756" cy="61381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bg1"/>
                </a:solidFill>
              </a:rPr>
              <a:t>American Government Benchmark &amp; OST</a:t>
            </a:r>
          </a:p>
        </p:txBody>
      </p:sp>
      <p:sp>
        <p:nvSpPr>
          <p:cNvPr id="31" name="Rectangle: Rounded Corners 30">
            <a:extLst>
              <a:ext uri="{FF2B5EF4-FFF2-40B4-BE49-F238E27FC236}">
                <a16:creationId xmlns:a16="http://schemas.microsoft.com/office/drawing/2014/main" id="{3CAC087A-B665-455A-9221-7B5673EB23D3}"/>
              </a:ext>
            </a:extLst>
          </p:cNvPr>
          <p:cNvSpPr/>
          <p:nvPr/>
        </p:nvSpPr>
        <p:spPr>
          <a:xfrm>
            <a:off x="2117035" y="856399"/>
            <a:ext cx="7653130" cy="613810"/>
          </a:xfrm>
          <a:prstGeom prst="round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solidFill>
                  <a:schemeClr val="tx2"/>
                </a:solidFill>
              </a:rPr>
              <a:t>Uncover Your Students’ Strengths and Weaknesses by Analyzing </a:t>
            </a:r>
          </a:p>
          <a:p>
            <a:pPr algn="ctr"/>
            <a:r>
              <a:rPr lang="en-US" sz="2000" dirty="0">
                <a:solidFill>
                  <a:schemeClr val="tx2"/>
                </a:solidFill>
              </a:rPr>
              <a:t>Item-Level Data in the Reporting Categories</a:t>
            </a:r>
          </a:p>
        </p:txBody>
      </p:sp>
      <p:graphicFrame>
        <p:nvGraphicFramePr>
          <p:cNvPr id="33" name="Table 33">
            <a:extLst>
              <a:ext uri="{FF2B5EF4-FFF2-40B4-BE49-F238E27FC236}">
                <a16:creationId xmlns:a16="http://schemas.microsoft.com/office/drawing/2014/main" id="{4EDECCBE-F055-46B3-9A4B-727C4028A031}"/>
              </a:ext>
            </a:extLst>
          </p:cNvPr>
          <p:cNvGraphicFramePr>
            <a:graphicFrameLocks noGrp="1"/>
          </p:cNvGraphicFramePr>
          <p:nvPr>
            <p:extLst>
              <p:ext uri="{D42A27DB-BD31-4B8C-83A1-F6EECF244321}">
                <p14:modId xmlns:p14="http://schemas.microsoft.com/office/powerpoint/2010/main" val="998059400"/>
              </p:ext>
            </p:extLst>
          </p:nvPr>
        </p:nvGraphicFramePr>
        <p:xfrm>
          <a:off x="1564700" y="3971506"/>
          <a:ext cx="8404756" cy="2198988"/>
        </p:xfrm>
        <a:graphic>
          <a:graphicData uri="http://schemas.openxmlformats.org/drawingml/2006/table">
            <a:tbl>
              <a:tblPr firstRow="1" bandRow="1">
                <a:tableStyleId>{073A0DAA-6AF3-43AB-8588-CEC1D06C72B9}</a:tableStyleId>
              </a:tblPr>
              <a:tblGrid>
                <a:gridCol w="1625600">
                  <a:extLst>
                    <a:ext uri="{9D8B030D-6E8A-4147-A177-3AD203B41FA5}">
                      <a16:colId xmlns:a16="http://schemas.microsoft.com/office/drawing/2014/main" val="946323890"/>
                    </a:ext>
                  </a:extLst>
                </a:gridCol>
                <a:gridCol w="2133600">
                  <a:extLst>
                    <a:ext uri="{9D8B030D-6E8A-4147-A177-3AD203B41FA5}">
                      <a16:colId xmlns:a16="http://schemas.microsoft.com/office/drawing/2014/main" val="2271531274"/>
                    </a:ext>
                  </a:extLst>
                </a:gridCol>
                <a:gridCol w="1124357">
                  <a:extLst>
                    <a:ext uri="{9D8B030D-6E8A-4147-A177-3AD203B41FA5}">
                      <a16:colId xmlns:a16="http://schemas.microsoft.com/office/drawing/2014/main" val="2999232970"/>
                    </a:ext>
                  </a:extLst>
                </a:gridCol>
                <a:gridCol w="3521199">
                  <a:extLst>
                    <a:ext uri="{9D8B030D-6E8A-4147-A177-3AD203B41FA5}">
                      <a16:colId xmlns:a16="http://schemas.microsoft.com/office/drawing/2014/main" val="2341169942"/>
                    </a:ext>
                  </a:extLst>
                </a:gridCol>
              </a:tblGrid>
              <a:tr h="418470">
                <a:tc>
                  <a:txBody>
                    <a:bodyPr/>
                    <a:lstStyle/>
                    <a:p>
                      <a:r>
                        <a:rPr lang="en-US" b="0" dirty="0"/>
                        <a:t>Test</a:t>
                      </a:r>
                    </a:p>
                  </a:txBody>
                  <a:tcPr/>
                </a:tc>
                <a:tc>
                  <a:txBody>
                    <a:bodyPr/>
                    <a:lstStyle/>
                    <a:p>
                      <a:r>
                        <a:rPr lang="en-US" b="0" dirty="0"/>
                        <a:t>Reporting Categories</a:t>
                      </a:r>
                    </a:p>
                  </a:txBody>
                  <a:tcPr/>
                </a:tc>
                <a:tc>
                  <a:txBody>
                    <a:bodyPr/>
                    <a:lstStyle/>
                    <a:p>
                      <a:r>
                        <a:rPr lang="en-US" b="0" dirty="0"/>
                        <a:t>Item Data Available?</a:t>
                      </a:r>
                    </a:p>
                  </a:txBody>
                  <a:tcPr/>
                </a:tc>
                <a:tc>
                  <a:txBody>
                    <a:bodyPr/>
                    <a:lstStyle/>
                    <a:p>
                      <a:r>
                        <a:rPr lang="en-US" b="0" dirty="0"/>
                        <a:t>View the item content and the student response?</a:t>
                      </a:r>
                    </a:p>
                  </a:txBody>
                  <a:tcPr/>
                </a:tc>
                <a:extLst>
                  <a:ext uri="{0D108BD9-81ED-4DB2-BD59-A6C34878D82A}">
                    <a16:rowId xmlns:a16="http://schemas.microsoft.com/office/drawing/2014/main" val="4031313854"/>
                  </a:ext>
                </a:extLst>
              </a:tr>
              <a:tr h="346916">
                <a:tc>
                  <a:txBody>
                    <a:bodyPr/>
                    <a:lstStyle/>
                    <a:p>
                      <a:r>
                        <a:rPr lang="en-US" dirty="0"/>
                        <a:t>OST</a:t>
                      </a:r>
                    </a:p>
                  </a:txBody>
                  <a:tcPr/>
                </a:tc>
                <a:tc>
                  <a:txBody>
                    <a:bodyPr/>
                    <a:lstStyle/>
                    <a:p>
                      <a:r>
                        <a:rPr lang="en-US" dirty="0"/>
                        <a:t>Yes, 3–5</a:t>
                      </a:r>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1269394600"/>
                  </a:ext>
                </a:extLst>
              </a:tr>
              <a:tr h="346916">
                <a:tc>
                  <a:txBody>
                    <a:bodyPr/>
                    <a:lstStyle/>
                    <a:p>
                      <a:r>
                        <a:rPr lang="en-US" dirty="0"/>
                        <a:t>Benchmarks</a:t>
                      </a:r>
                    </a:p>
                  </a:txBody>
                  <a:tcPr/>
                </a:tc>
                <a:tc>
                  <a:txBody>
                    <a:bodyPr/>
                    <a:lstStyle/>
                    <a:p>
                      <a:r>
                        <a:rPr lang="en-US" dirty="0"/>
                        <a:t>Yes, 3–5</a:t>
                      </a:r>
                    </a:p>
                  </a:txBody>
                  <a:tcPr/>
                </a:tc>
                <a:tc>
                  <a:txBody>
                    <a:bodyPr/>
                    <a:lstStyle/>
                    <a:p>
                      <a:r>
                        <a:rPr lang="en-US" dirty="0"/>
                        <a:t>Yes</a:t>
                      </a:r>
                    </a:p>
                  </a:txBody>
                  <a:tcPr/>
                </a:tc>
                <a:tc>
                  <a:txBody>
                    <a:bodyPr/>
                    <a:lstStyle/>
                    <a:p>
                      <a:r>
                        <a:rPr lang="en-US" dirty="0"/>
                        <a:t>Yes</a:t>
                      </a:r>
                    </a:p>
                  </a:txBody>
                  <a:tcPr/>
                </a:tc>
                <a:extLst>
                  <a:ext uri="{0D108BD9-81ED-4DB2-BD59-A6C34878D82A}">
                    <a16:rowId xmlns:a16="http://schemas.microsoft.com/office/drawing/2014/main" val="1363158439"/>
                  </a:ext>
                </a:extLst>
              </a:tr>
              <a:tr h="346916">
                <a:tc>
                  <a:txBody>
                    <a:bodyPr/>
                    <a:lstStyle/>
                    <a:p>
                      <a:r>
                        <a:rPr lang="en-US" dirty="0"/>
                        <a:t>Checkpoints</a:t>
                      </a:r>
                    </a:p>
                  </a:txBody>
                  <a:tcPr/>
                </a:tc>
                <a:tc>
                  <a:txBody>
                    <a:bodyPr/>
                    <a:lstStyle/>
                    <a:p>
                      <a:r>
                        <a:rPr lang="en-US" dirty="0"/>
                        <a:t>None, a single category is assessed</a:t>
                      </a:r>
                    </a:p>
                  </a:txBody>
                  <a:tcPr/>
                </a:tc>
                <a:tc>
                  <a:txBody>
                    <a:bodyPr/>
                    <a:lstStyle/>
                    <a:p>
                      <a:r>
                        <a:rPr lang="en-US" dirty="0"/>
                        <a:t>Yes</a:t>
                      </a:r>
                    </a:p>
                  </a:txBody>
                  <a:tcPr/>
                </a:tc>
                <a:tc>
                  <a:txBody>
                    <a:bodyPr/>
                    <a:lstStyle/>
                    <a:p>
                      <a:r>
                        <a:rPr lang="en-US" dirty="0"/>
                        <a:t>Yes</a:t>
                      </a:r>
                    </a:p>
                  </a:txBody>
                  <a:tcPr/>
                </a:tc>
                <a:extLst>
                  <a:ext uri="{0D108BD9-81ED-4DB2-BD59-A6C34878D82A}">
                    <a16:rowId xmlns:a16="http://schemas.microsoft.com/office/drawing/2014/main" val="2223543528"/>
                  </a:ext>
                </a:extLst>
              </a:tr>
              <a:tr h="346916">
                <a:tc>
                  <a:txBody>
                    <a:bodyPr/>
                    <a:lstStyle/>
                    <a:p>
                      <a:r>
                        <a:rPr lang="en-US" dirty="0"/>
                        <a:t>AASCD</a:t>
                      </a:r>
                    </a:p>
                  </a:txBody>
                  <a:tcPr/>
                </a:tc>
                <a:tc>
                  <a:txBody>
                    <a:bodyPr/>
                    <a:lstStyle/>
                    <a:p>
                      <a:r>
                        <a:rPr lang="en-US" dirty="0"/>
                        <a:t>Yes, 3–4</a:t>
                      </a:r>
                    </a:p>
                  </a:txBody>
                  <a:tcPr/>
                </a:tc>
                <a:tc>
                  <a:txBody>
                    <a:bodyPr/>
                    <a:lstStyle/>
                    <a:p>
                      <a:r>
                        <a:rPr lang="en-US" dirty="0"/>
                        <a:t>No</a:t>
                      </a:r>
                    </a:p>
                  </a:txBody>
                  <a:tcPr/>
                </a:tc>
                <a:tc>
                  <a:txBody>
                    <a:bodyPr/>
                    <a:lstStyle/>
                    <a:p>
                      <a:r>
                        <a:rPr lang="en-US" dirty="0"/>
                        <a:t>No</a:t>
                      </a:r>
                    </a:p>
                  </a:txBody>
                  <a:tcPr/>
                </a:tc>
                <a:extLst>
                  <a:ext uri="{0D108BD9-81ED-4DB2-BD59-A6C34878D82A}">
                    <a16:rowId xmlns:a16="http://schemas.microsoft.com/office/drawing/2014/main" val="67727431"/>
                  </a:ext>
                </a:extLst>
              </a:tr>
            </a:tbl>
          </a:graphicData>
        </a:graphic>
      </p:graphicFrame>
      <p:pic>
        <p:nvPicPr>
          <p:cNvPr id="35" name="Picture 34">
            <a:extLst>
              <a:ext uri="{FF2B5EF4-FFF2-40B4-BE49-F238E27FC236}">
                <a16:creationId xmlns:a16="http://schemas.microsoft.com/office/drawing/2014/main" id="{BFC9D7F2-AF9A-48D9-92C7-D7F55DBEB852}"/>
              </a:ext>
            </a:extLst>
          </p:cNvPr>
          <p:cNvPicPr>
            <a:picLocks noChangeAspect="1"/>
          </p:cNvPicPr>
          <p:nvPr/>
        </p:nvPicPr>
        <p:blipFill>
          <a:blip r:embed="rId3"/>
          <a:stretch>
            <a:fillRect/>
          </a:stretch>
        </p:blipFill>
        <p:spPr>
          <a:xfrm rot="16200000">
            <a:off x="864824" y="2002677"/>
            <a:ext cx="1399752" cy="2080712"/>
          </a:xfrm>
          <a:prstGeom prst="rect">
            <a:avLst/>
          </a:prstGeom>
        </p:spPr>
      </p:pic>
      <p:pic>
        <p:nvPicPr>
          <p:cNvPr id="37" name="Picture 36">
            <a:extLst>
              <a:ext uri="{FF2B5EF4-FFF2-40B4-BE49-F238E27FC236}">
                <a16:creationId xmlns:a16="http://schemas.microsoft.com/office/drawing/2014/main" id="{013367AC-CEDD-4660-AEB9-79F2D64F6353}"/>
              </a:ext>
            </a:extLst>
          </p:cNvPr>
          <p:cNvPicPr>
            <a:picLocks noChangeAspect="1"/>
          </p:cNvPicPr>
          <p:nvPr/>
        </p:nvPicPr>
        <p:blipFill>
          <a:blip r:embed="rId4"/>
          <a:stretch>
            <a:fillRect/>
          </a:stretch>
        </p:blipFill>
        <p:spPr>
          <a:xfrm rot="16200000">
            <a:off x="3877966" y="1460098"/>
            <a:ext cx="1368776" cy="3172085"/>
          </a:xfrm>
          <a:prstGeom prst="rect">
            <a:avLst/>
          </a:prstGeom>
        </p:spPr>
      </p:pic>
      <p:pic>
        <p:nvPicPr>
          <p:cNvPr id="39" name="Picture 38">
            <a:extLst>
              <a:ext uri="{FF2B5EF4-FFF2-40B4-BE49-F238E27FC236}">
                <a16:creationId xmlns:a16="http://schemas.microsoft.com/office/drawing/2014/main" id="{DC5A5D0B-F204-42BC-B7BB-B6968E8A6D5A}"/>
              </a:ext>
            </a:extLst>
          </p:cNvPr>
          <p:cNvPicPr>
            <a:picLocks noChangeAspect="1"/>
          </p:cNvPicPr>
          <p:nvPr/>
        </p:nvPicPr>
        <p:blipFill>
          <a:blip r:embed="rId5"/>
          <a:stretch>
            <a:fillRect/>
          </a:stretch>
        </p:blipFill>
        <p:spPr>
          <a:xfrm rot="16200000">
            <a:off x="9670444" y="1766623"/>
            <a:ext cx="1402083" cy="2592341"/>
          </a:xfrm>
          <a:prstGeom prst="rect">
            <a:avLst/>
          </a:prstGeom>
        </p:spPr>
      </p:pic>
      <p:pic>
        <p:nvPicPr>
          <p:cNvPr id="41" name="Picture 40">
            <a:extLst>
              <a:ext uri="{FF2B5EF4-FFF2-40B4-BE49-F238E27FC236}">
                <a16:creationId xmlns:a16="http://schemas.microsoft.com/office/drawing/2014/main" id="{64B2EB43-26EB-468E-9756-D8386D7288CC}"/>
              </a:ext>
            </a:extLst>
          </p:cNvPr>
          <p:cNvPicPr>
            <a:picLocks noChangeAspect="1"/>
          </p:cNvPicPr>
          <p:nvPr/>
        </p:nvPicPr>
        <p:blipFill>
          <a:blip r:embed="rId6"/>
          <a:stretch>
            <a:fillRect/>
          </a:stretch>
        </p:blipFill>
        <p:spPr>
          <a:xfrm rot="16200000">
            <a:off x="6838739" y="2080796"/>
            <a:ext cx="1343025" cy="1981200"/>
          </a:xfrm>
          <a:prstGeom prst="rect">
            <a:avLst/>
          </a:prstGeom>
        </p:spPr>
      </p:pic>
    </p:spTree>
    <p:extLst>
      <p:ext uri="{BB962C8B-B14F-4D97-AF65-F5344CB8AC3E}">
        <p14:creationId xmlns:p14="http://schemas.microsoft.com/office/powerpoint/2010/main" val="3536585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2033F6-C430-495F-A36A-8995CBC90BE9}"/>
              </a:ext>
            </a:extLst>
          </p:cNvPr>
          <p:cNvSpPr>
            <a:spLocks noGrp="1"/>
          </p:cNvSpPr>
          <p:nvPr>
            <p:ph type="sldNum" sz="quarter" idx="17"/>
          </p:nvPr>
        </p:nvSpPr>
        <p:spPr/>
        <p:txBody>
          <a:bodyPr/>
          <a:lstStyle/>
          <a:p>
            <a:fld id="{58AE716E-68DD-2249-A7FA-8AEF0B14DF81}" type="slidenum">
              <a:rPr lang="en-US" smtClean="0"/>
              <a:pPr/>
              <a:t>4</a:t>
            </a:fld>
            <a:endParaRPr lang="en-US" dirty="0"/>
          </a:p>
        </p:txBody>
      </p:sp>
      <p:sp>
        <p:nvSpPr>
          <p:cNvPr id="5" name="Title 4">
            <a:extLst>
              <a:ext uri="{FF2B5EF4-FFF2-40B4-BE49-F238E27FC236}">
                <a16:creationId xmlns:a16="http://schemas.microsoft.com/office/drawing/2014/main" id="{F6ACF05E-D9D1-43D5-BE31-428DD68DBE11}"/>
              </a:ext>
            </a:extLst>
          </p:cNvPr>
          <p:cNvSpPr>
            <a:spLocks noGrp="1"/>
          </p:cNvSpPr>
          <p:nvPr>
            <p:ph type="title"/>
          </p:nvPr>
        </p:nvSpPr>
        <p:spPr/>
        <p:txBody>
          <a:bodyPr/>
          <a:lstStyle/>
          <a:p>
            <a:r>
              <a:rPr lang="en-US" dirty="0"/>
              <a:t>Lay-Out of a Sample Test with Reporting Categories</a:t>
            </a:r>
          </a:p>
        </p:txBody>
      </p:sp>
      <p:grpSp>
        <p:nvGrpSpPr>
          <p:cNvPr id="23" name="Group 22">
            <a:extLst>
              <a:ext uri="{FF2B5EF4-FFF2-40B4-BE49-F238E27FC236}">
                <a16:creationId xmlns:a16="http://schemas.microsoft.com/office/drawing/2014/main" id="{B77D6319-AE3E-4EDD-BB59-B0DE6BA3F53C}"/>
              </a:ext>
            </a:extLst>
          </p:cNvPr>
          <p:cNvGrpSpPr/>
          <p:nvPr/>
        </p:nvGrpSpPr>
        <p:grpSpPr>
          <a:xfrm>
            <a:off x="252919" y="963815"/>
            <a:ext cx="11686162" cy="5050377"/>
            <a:chOff x="252919" y="963815"/>
            <a:chExt cx="11686162" cy="5050377"/>
          </a:xfrm>
        </p:grpSpPr>
        <p:grpSp>
          <p:nvGrpSpPr>
            <p:cNvPr id="6" name="Group 5">
              <a:extLst>
                <a:ext uri="{FF2B5EF4-FFF2-40B4-BE49-F238E27FC236}">
                  <a16:creationId xmlns:a16="http://schemas.microsoft.com/office/drawing/2014/main" id="{E32835F7-D30A-4E6D-BE41-C83CCA39CFE7}"/>
                </a:ext>
              </a:extLst>
            </p:cNvPr>
            <p:cNvGrpSpPr/>
            <p:nvPr/>
          </p:nvGrpSpPr>
          <p:grpSpPr>
            <a:xfrm>
              <a:off x="252919" y="963815"/>
              <a:ext cx="11686162" cy="4930369"/>
              <a:chOff x="0" y="789495"/>
              <a:chExt cx="12192000" cy="5279010"/>
            </a:xfrm>
          </p:grpSpPr>
          <p:pic>
            <p:nvPicPr>
              <p:cNvPr id="7" name="Picture 6">
                <a:extLst>
                  <a:ext uri="{FF2B5EF4-FFF2-40B4-BE49-F238E27FC236}">
                    <a16:creationId xmlns:a16="http://schemas.microsoft.com/office/drawing/2014/main" id="{8B35C769-6DAA-4747-A971-6DCA41B5130D}"/>
                  </a:ext>
                </a:extLst>
              </p:cNvPr>
              <p:cNvPicPr>
                <a:picLocks noChangeAspect="1"/>
              </p:cNvPicPr>
              <p:nvPr/>
            </p:nvPicPr>
            <p:blipFill>
              <a:blip r:embed="rId3"/>
              <a:stretch>
                <a:fillRect/>
              </a:stretch>
            </p:blipFill>
            <p:spPr>
              <a:xfrm>
                <a:off x="0" y="789495"/>
                <a:ext cx="12192000" cy="5279010"/>
              </a:xfrm>
              <a:prstGeom prst="rect">
                <a:avLst/>
              </a:prstGeom>
            </p:spPr>
          </p:pic>
          <p:pic>
            <p:nvPicPr>
              <p:cNvPr id="8" name="Picture 7">
                <a:extLst>
                  <a:ext uri="{FF2B5EF4-FFF2-40B4-BE49-F238E27FC236}">
                    <a16:creationId xmlns:a16="http://schemas.microsoft.com/office/drawing/2014/main" id="{533A26BD-0B67-462B-AFA6-7A8FF34A3B16}"/>
                  </a:ext>
                </a:extLst>
              </p:cNvPr>
              <p:cNvPicPr>
                <a:picLocks noChangeAspect="1"/>
              </p:cNvPicPr>
              <p:nvPr/>
            </p:nvPicPr>
            <p:blipFill rotWithShape="1">
              <a:blip r:embed="rId4"/>
              <a:srcRect l="2831" r="1421"/>
              <a:stretch/>
            </p:blipFill>
            <p:spPr>
              <a:xfrm>
                <a:off x="4901553" y="2061377"/>
                <a:ext cx="7180201" cy="3988831"/>
              </a:xfrm>
              <a:prstGeom prst="rect">
                <a:avLst/>
              </a:prstGeom>
            </p:spPr>
          </p:pic>
        </p:grpSp>
        <p:pic>
          <p:nvPicPr>
            <p:cNvPr id="10" name="Picture 9">
              <a:extLst>
                <a:ext uri="{FF2B5EF4-FFF2-40B4-BE49-F238E27FC236}">
                  <a16:creationId xmlns:a16="http://schemas.microsoft.com/office/drawing/2014/main" id="{B3B6AFF2-69A4-4064-9D9B-713064C2FA2D}"/>
                </a:ext>
              </a:extLst>
            </p:cNvPr>
            <p:cNvPicPr>
              <a:picLocks noChangeAspect="1"/>
            </p:cNvPicPr>
            <p:nvPr/>
          </p:nvPicPr>
          <p:blipFill>
            <a:blip r:embed="rId5"/>
            <a:stretch>
              <a:fillRect/>
            </a:stretch>
          </p:blipFill>
          <p:spPr>
            <a:xfrm>
              <a:off x="2218109" y="5826732"/>
              <a:ext cx="5810250" cy="171450"/>
            </a:xfrm>
            <a:prstGeom prst="rect">
              <a:avLst/>
            </a:prstGeom>
          </p:spPr>
        </p:pic>
        <p:sp>
          <p:nvSpPr>
            <p:cNvPr id="11" name="Rectangle 10">
              <a:extLst>
                <a:ext uri="{FF2B5EF4-FFF2-40B4-BE49-F238E27FC236}">
                  <a16:creationId xmlns:a16="http://schemas.microsoft.com/office/drawing/2014/main" id="{CBC33639-17F1-49EB-95B3-D763B957AC20}"/>
                </a:ext>
              </a:extLst>
            </p:cNvPr>
            <p:cNvSpPr/>
            <p:nvPr/>
          </p:nvSpPr>
          <p:spPr>
            <a:xfrm>
              <a:off x="5272390" y="1828799"/>
              <a:ext cx="1313235" cy="29608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Arrow: Right 11">
              <a:extLst>
                <a:ext uri="{FF2B5EF4-FFF2-40B4-BE49-F238E27FC236}">
                  <a16:creationId xmlns:a16="http://schemas.microsoft.com/office/drawing/2014/main" id="{9134B811-BE53-4CCE-AADA-8467AFA0093A}"/>
                </a:ext>
              </a:extLst>
            </p:cNvPr>
            <p:cNvSpPr/>
            <p:nvPr/>
          </p:nvSpPr>
          <p:spPr>
            <a:xfrm>
              <a:off x="10700426" y="3978751"/>
              <a:ext cx="742006" cy="2788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3" name="Arrow: Right 12">
              <a:extLst>
                <a:ext uri="{FF2B5EF4-FFF2-40B4-BE49-F238E27FC236}">
                  <a16:creationId xmlns:a16="http://schemas.microsoft.com/office/drawing/2014/main" id="{4E1635C7-23D1-4D71-B3DE-87668E17DEDA}"/>
                </a:ext>
              </a:extLst>
            </p:cNvPr>
            <p:cNvSpPr/>
            <p:nvPr/>
          </p:nvSpPr>
          <p:spPr>
            <a:xfrm>
              <a:off x="1476103" y="5735372"/>
              <a:ext cx="742006" cy="2788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4" name="Picture 13">
              <a:extLst>
                <a:ext uri="{FF2B5EF4-FFF2-40B4-BE49-F238E27FC236}">
                  <a16:creationId xmlns:a16="http://schemas.microsoft.com/office/drawing/2014/main" id="{854758DF-EA57-4EBF-88F5-8EBCCE502BE2}"/>
                </a:ext>
              </a:extLst>
            </p:cNvPr>
            <p:cNvPicPr>
              <a:picLocks noChangeAspect="1"/>
            </p:cNvPicPr>
            <p:nvPr/>
          </p:nvPicPr>
          <p:blipFill rotWithShape="1">
            <a:blip r:embed="rId6"/>
            <a:srcRect l="1985" r="1312" b="2718"/>
            <a:stretch/>
          </p:blipFill>
          <p:spPr>
            <a:xfrm>
              <a:off x="7113917" y="3168534"/>
              <a:ext cx="2041585" cy="1391964"/>
            </a:xfrm>
            <a:prstGeom prst="rect">
              <a:avLst/>
            </a:prstGeom>
          </p:spPr>
        </p:pic>
        <p:cxnSp>
          <p:nvCxnSpPr>
            <p:cNvPr id="18" name="Straight Connector 17">
              <a:extLst>
                <a:ext uri="{FF2B5EF4-FFF2-40B4-BE49-F238E27FC236}">
                  <a16:creationId xmlns:a16="http://schemas.microsoft.com/office/drawing/2014/main" id="{627C7508-D2B3-42F4-BB11-927BE0DEFD5A}"/>
                </a:ext>
              </a:extLst>
            </p:cNvPr>
            <p:cNvCxnSpPr/>
            <p:nvPr/>
          </p:nvCxnSpPr>
          <p:spPr>
            <a:xfrm>
              <a:off x="7119668" y="3214777"/>
              <a:ext cx="0" cy="1351472"/>
            </a:xfrm>
            <a:prstGeom prst="line">
              <a:avLst/>
            </a:prstGeom>
            <a:ln w="28575">
              <a:solidFill>
                <a:srgbClr val="85B4C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9EE7497-306D-4FE3-9F5A-A9B44E1E93CC}"/>
                </a:ext>
              </a:extLst>
            </p:cNvPr>
            <p:cNvCxnSpPr/>
            <p:nvPr/>
          </p:nvCxnSpPr>
          <p:spPr>
            <a:xfrm>
              <a:off x="9155502" y="3209026"/>
              <a:ext cx="0" cy="1351472"/>
            </a:xfrm>
            <a:prstGeom prst="line">
              <a:avLst/>
            </a:prstGeom>
            <a:ln w="28575">
              <a:solidFill>
                <a:srgbClr val="85B4C8"/>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5475E2D-4D64-4149-8A7C-6273DB7DFDA5}"/>
                </a:ext>
              </a:extLst>
            </p:cNvPr>
            <p:cNvCxnSpPr>
              <a:cxnSpLocks/>
            </p:cNvCxnSpPr>
            <p:nvPr/>
          </p:nvCxnSpPr>
          <p:spPr>
            <a:xfrm flipH="1">
              <a:off x="7113917" y="4560498"/>
              <a:ext cx="2041585" cy="0"/>
            </a:xfrm>
            <a:prstGeom prst="line">
              <a:avLst/>
            </a:prstGeom>
            <a:ln w="28575">
              <a:solidFill>
                <a:srgbClr val="85B4C8"/>
              </a:solidFill>
            </a:ln>
          </p:spPr>
          <p:style>
            <a:lnRef idx="1">
              <a:schemeClr val="accent1"/>
            </a:lnRef>
            <a:fillRef idx="0">
              <a:schemeClr val="accent1"/>
            </a:fillRef>
            <a:effectRef idx="0">
              <a:schemeClr val="accent1"/>
            </a:effectRef>
            <a:fontRef idx="minor">
              <a:schemeClr val="tx1"/>
            </a:fontRef>
          </p:style>
        </p:cxnSp>
      </p:grpSp>
      <p:sp>
        <p:nvSpPr>
          <p:cNvPr id="16" name="Rectangle 15">
            <a:extLst>
              <a:ext uri="{FF2B5EF4-FFF2-40B4-BE49-F238E27FC236}">
                <a16:creationId xmlns:a16="http://schemas.microsoft.com/office/drawing/2014/main" id="{C9285364-DD9B-499D-B629-794E40267420}"/>
              </a:ext>
            </a:extLst>
          </p:cNvPr>
          <p:cNvSpPr/>
          <p:nvPr/>
        </p:nvSpPr>
        <p:spPr>
          <a:xfrm>
            <a:off x="252919" y="1236133"/>
            <a:ext cx="1779081" cy="45905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976352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C1282D-CC3E-4F75-9D8B-C05D2C6BD25C}"/>
              </a:ext>
            </a:extLst>
          </p:cNvPr>
          <p:cNvSpPr>
            <a:spLocks noGrp="1"/>
          </p:cNvSpPr>
          <p:nvPr>
            <p:ph type="sldNum" sz="quarter" idx="17"/>
          </p:nvPr>
        </p:nvSpPr>
        <p:spPr/>
        <p:txBody>
          <a:bodyPr/>
          <a:lstStyle/>
          <a:p>
            <a:fld id="{58AE716E-68DD-2249-A7FA-8AEF0B14DF81}" type="slidenum">
              <a:rPr lang="en-US" smtClean="0"/>
              <a:pPr/>
              <a:t>5</a:t>
            </a:fld>
            <a:endParaRPr lang="en-US" dirty="0"/>
          </a:p>
        </p:txBody>
      </p:sp>
      <p:sp>
        <p:nvSpPr>
          <p:cNvPr id="5" name="Title 4">
            <a:extLst>
              <a:ext uri="{FF2B5EF4-FFF2-40B4-BE49-F238E27FC236}">
                <a16:creationId xmlns:a16="http://schemas.microsoft.com/office/drawing/2014/main" id="{3B07F3A8-3283-4DA2-AE42-8EFDB4E8524D}"/>
              </a:ext>
            </a:extLst>
          </p:cNvPr>
          <p:cNvSpPr>
            <a:spLocks noGrp="1"/>
          </p:cNvSpPr>
          <p:nvPr>
            <p:ph type="title"/>
          </p:nvPr>
        </p:nvSpPr>
        <p:spPr/>
        <p:txBody>
          <a:bodyPr>
            <a:normAutofit/>
          </a:bodyPr>
          <a:lstStyle/>
          <a:p>
            <a:r>
              <a:rPr lang="en-US" dirty="0"/>
              <a:t>Reporting Categories and the Standards Filter</a:t>
            </a:r>
          </a:p>
        </p:txBody>
      </p:sp>
      <p:grpSp>
        <p:nvGrpSpPr>
          <p:cNvPr id="2" name="Group 1">
            <a:extLst>
              <a:ext uri="{FF2B5EF4-FFF2-40B4-BE49-F238E27FC236}">
                <a16:creationId xmlns:a16="http://schemas.microsoft.com/office/drawing/2014/main" id="{50FF6A73-9A69-4F04-9F11-A2BF3FB8AEAA}"/>
              </a:ext>
            </a:extLst>
          </p:cNvPr>
          <p:cNvGrpSpPr/>
          <p:nvPr/>
        </p:nvGrpSpPr>
        <p:grpSpPr>
          <a:xfrm>
            <a:off x="190471" y="963542"/>
            <a:ext cx="11397142" cy="5102365"/>
            <a:chOff x="190471" y="963542"/>
            <a:chExt cx="11397142" cy="5102365"/>
          </a:xfrm>
        </p:grpSpPr>
        <p:grpSp>
          <p:nvGrpSpPr>
            <p:cNvPr id="54" name="Group 53">
              <a:extLst>
                <a:ext uri="{FF2B5EF4-FFF2-40B4-BE49-F238E27FC236}">
                  <a16:creationId xmlns:a16="http://schemas.microsoft.com/office/drawing/2014/main" id="{1A20CE38-9819-4B46-A320-9955279268A1}"/>
                </a:ext>
              </a:extLst>
            </p:cNvPr>
            <p:cNvGrpSpPr/>
            <p:nvPr/>
          </p:nvGrpSpPr>
          <p:grpSpPr>
            <a:xfrm>
              <a:off x="634375" y="963542"/>
              <a:ext cx="10953238" cy="4930915"/>
              <a:chOff x="634375" y="963542"/>
              <a:chExt cx="10953238" cy="4930915"/>
            </a:xfrm>
          </p:grpSpPr>
          <p:grpSp>
            <p:nvGrpSpPr>
              <p:cNvPr id="39" name="Group 38">
                <a:extLst>
                  <a:ext uri="{FF2B5EF4-FFF2-40B4-BE49-F238E27FC236}">
                    <a16:creationId xmlns:a16="http://schemas.microsoft.com/office/drawing/2014/main" id="{17CCB75C-7554-4FB5-8C9F-53E6D9A16714}"/>
                  </a:ext>
                </a:extLst>
              </p:cNvPr>
              <p:cNvGrpSpPr/>
              <p:nvPr/>
            </p:nvGrpSpPr>
            <p:grpSpPr>
              <a:xfrm>
                <a:off x="634375" y="963542"/>
                <a:ext cx="10953238" cy="4930915"/>
                <a:chOff x="634375" y="963542"/>
                <a:chExt cx="10953238" cy="4930915"/>
              </a:xfrm>
            </p:grpSpPr>
            <p:pic>
              <p:nvPicPr>
                <p:cNvPr id="35" name="Picture 34">
                  <a:extLst>
                    <a:ext uri="{FF2B5EF4-FFF2-40B4-BE49-F238E27FC236}">
                      <a16:creationId xmlns:a16="http://schemas.microsoft.com/office/drawing/2014/main" id="{4430171A-8C3E-44E1-BC08-E323AF2EADCC}"/>
                    </a:ext>
                  </a:extLst>
                </p:cNvPr>
                <p:cNvPicPr>
                  <a:picLocks noChangeAspect="1"/>
                </p:cNvPicPr>
                <p:nvPr/>
              </p:nvPicPr>
              <p:blipFill rotWithShape="1">
                <a:blip r:embed="rId3"/>
                <a:srcRect l="-708" t="639" r="4371" b="-639"/>
                <a:stretch/>
              </p:blipFill>
              <p:spPr>
                <a:xfrm>
                  <a:off x="634375" y="963542"/>
                  <a:ext cx="10953238" cy="4930915"/>
                </a:xfrm>
                <a:prstGeom prst="rect">
                  <a:avLst/>
                </a:prstGeom>
                <a:ln w="12700">
                  <a:solidFill>
                    <a:schemeClr val="bg1">
                      <a:lumMod val="75000"/>
                    </a:schemeClr>
                  </a:solidFill>
                </a:ln>
              </p:spPr>
            </p:pic>
            <p:pic>
              <p:nvPicPr>
                <p:cNvPr id="37" name="Picture 36">
                  <a:extLst>
                    <a:ext uri="{FF2B5EF4-FFF2-40B4-BE49-F238E27FC236}">
                      <a16:creationId xmlns:a16="http://schemas.microsoft.com/office/drawing/2014/main" id="{B666CAB6-A9B1-4567-9B69-F97F29EDE2D4}"/>
                    </a:ext>
                  </a:extLst>
                </p:cNvPr>
                <p:cNvPicPr>
                  <a:picLocks noChangeAspect="1"/>
                </p:cNvPicPr>
                <p:nvPr/>
              </p:nvPicPr>
              <p:blipFill rotWithShape="1">
                <a:blip r:embed="rId4"/>
                <a:srcRect l="2831" r="1421"/>
                <a:stretch/>
              </p:blipFill>
              <p:spPr>
                <a:xfrm>
                  <a:off x="5037006" y="2129470"/>
                  <a:ext cx="6550607" cy="3704313"/>
                </a:xfrm>
                <a:prstGeom prst="rect">
                  <a:avLst/>
                </a:prstGeom>
              </p:spPr>
            </p:pic>
          </p:grpSp>
          <p:pic>
            <p:nvPicPr>
              <p:cNvPr id="52" name="Picture 51">
                <a:extLst>
                  <a:ext uri="{FF2B5EF4-FFF2-40B4-BE49-F238E27FC236}">
                    <a16:creationId xmlns:a16="http://schemas.microsoft.com/office/drawing/2014/main" id="{C302B2AF-D532-4C34-825C-5207E7586675}"/>
                  </a:ext>
                </a:extLst>
              </p:cNvPr>
              <p:cNvPicPr>
                <a:picLocks noChangeAspect="1"/>
              </p:cNvPicPr>
              <p:nvPr/>
            </p:nvPicPr>
            <p:blipFill>
              <a:blip r:embed="rId5"/>
              <a:stretch>
                <a:fillRect/>
              </a:stretch>
            </p:blipFill>
            <p:spPr>
              <a:xfrm>
                <a:off x="6965007" y="3139351"/>
                <a:ext cx="2111205" cy="1430850"/>
              </a:xfrm>
              <a:prstGeom prst="rect">
                <a:avLst/>
              </a:prstGeom>
            </p:spPr>
          </p:pic>
          <p:cxnSp>
            <p:nvCxnSpPr>
              <p:cNvPr id="53" name="Straight Connector 52">
                <a:extLst>
                  <a:ext uri="{FF2B5EF4-FFF2-40B4-BE49-F238E27FC236}">
                    <a16:creationId xmlns:a16="http://schemas.microsoft.com/office/drawing/2014/main" id="{24A8FADA-B540-462D-AA53-E45135A3A3AC}"/>
                  </a:ext>
                </a:extLst>
              </p:cNvPr>
              <p:cNvCxnSpPr/>
              <p:nvPr/>
            </p:nvCxnSpPr>
            <p:spPr>
              <a:xfrm>
                <a:off x="9076212" y="3207227"/>
                <a:ext cx="0" cy="1351472"/>
              </a:xfrm>
              <a:prstGeom prst="line">
                <a:avLst/>
              </a:prstGeom>
              <a:ln w="19050">
                <a:solidFill>
                  <a:srgbClr val="85B4C8"/>
                </a:solidFill>
              </a:ln>
            </p:spPr>
            <p:style>
              <a:lnRef idx="1">
                <a:schemeClr val="accent1"/>
              </a:lnRef>
              <a:fillRef idx="0">
                <a:schemeClr val="accent1"/>
              </a:fillRef>
              <a:effectRef idx="0">
                <a:schemeClr val="accent1"/>
              </a:effectRef>
              <a:fontRef idx="minor">
                <a:schemeClr val="tx1"/>
              </a:fontRef>
            </p:style>
          </p:cxnSp>
        </p:grpSp>
        <p:sp>
          <p:nvSpPr>
            <p:cNvPr id="12" name="Arrow: Right 11">
              <a:extLst>
                <a:ext uri="{FF2B5EF4-FFF2-40B4-BE49-F238E27FC236}">
                  <a16:creationId xmlns:a16="http://schemas.microsoft.com/office/drawing/2014/main" id="{61F9C961-E619-4DD2-B9B2-FEDADDEEF45B}"/>
                </a:ext>
              </a:extLst>
            </p:cNvPr>
            <p:cNvSpPr/>
            <p:nvPr/>
          </p:nvSpPr>
          <p:spPr>
            <a:xfrm>
              <a:off x="190471" y="2208493"/>
              <a:ext cx="742006" cy="2788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3" name="Arrow: Right 12">
              <a:extLst>
                <a:ext uri="{FF2B5EF4-FFF2-40B4-BE49-F238E27FC236}">
                  <a16:creationId xmlns:a16="http://schemas.microsoft.com/office/drawing/2014/main" id="{1627B410-9513-424B-9A12-052575A2CCE4}"/>
                </a:ext>
              </a:extLst>
            </p:cNvPr>
            <p:cNvSpPr/>
            <p:nvPr/>
          </p:nvSpPr>
          <p:spPr>
            <a:xfrm>
              <a:off x="7415360" y="2129470"/>
              <a:ext cx="742006" cy="2788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4" name="Picture 13">
              <a:extLst>
                <a:ext uri="{FF2B5EF4-FFF2-40B4-BE49-F238E27FC236}">
                  <a16:creationId xmlns:a16="http://schemas.microsoft.com/office/drawing/2014/main" id="{669288E7-1DDA-4A2A-87BB-9526BB8A1876}"/>
                </a:ext>
              </a:extLst>
            </p:cNvPr>
            <p:cNvPicPr>
              <a:picLocks noChangeAspect="1"/>
            </p:cNvPicPr>
            <p:nvPr/>
          </p:nvPicPr>
          <p:blipFill>
            <a:blip r:embed="rId6"/>
            <a:stretch>
              <a:fillRect/>
            </a:stretch>
          </p:blipFill>
          <p:spPr>
            <a:xfrm>
              <a:off x="2557063" y="5894457"/>
              <a:ext cx="5810250" cy="171450"/>
            </a:xfrm>
            <a:prstGeom prst="rect">
              <a:avLst/>
            </a:prstGeom>
          </p:spPr>
        </p:pic>
      </p:grpSp>
    </p:spTree>
    <p:extLst>
      <p:ext uri="{BB962C8B-B14F-4D97-AF65-F5344CB8AC3E}">
        <p14:creationId xmlns:p14="http://schemas.microsoft.com/office/powerpoint/2010/main" val="2073386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967C44-F766-4490-B858-CE0F7D2FD696}"/>
              </a:ext>
            </a:extLst>
          </p:cNvPr>
          <p:cNvSpPr>
            <a:spLocks noGrp="1"/>
          </p:cNvSpPr>
          <p:nvPr>
            <p:ph type="sldNum" sz="quarter" idx="17"/>
          </p:nvPr>
        </p:nvSpPr>
        <p:spPr/>
        <p:txBody>
          <a:bodyPr/>
          <a:lstStyle/>
          <a:p>
            <a:fld id="{58AE716E-68DD-2249-A7FA-8AEF0B14DF81}" type="slidenum">
              <a:rPr lang="en-US" smtClean="0"/>
              <a:pPr/>
              <a:t>6</a:t>
            </a:fld>
            <a:endParaRPr lang="en-US" dirty="0"/>
          </a:p>
        </p:txBody>
      </p:sp>
      <p:sp>
        <p:nvSpPr>
          <p:cNvPr id="5" name="Title 4">
            <a:extLst>
              <a:ext uri="{FF2B5EF4-FFF2-40B4-BE49-F238E27FC236}">
                <a16:creationId xmlns:a16="http://schemas.microsoft.com/office/drawing/2014/main" id="{0A087030-DB7D-4A46-A534-E7D79BBE219F}"/>
              </a:ext>
            </a:extLst>
          </p:cNvPr>
          <p:cNvSpPr>
            <a:spLocks noGrp="1"/>
          </p:cNvSpPr>
          <p:nvPr>
            <p:ph type="title"/>
          </p:nvPr>
        </p:nvSpPr>
        <p:spPr/>
        <p:txBody>
          <a:bodyPr/>
          <a:lstStyle/>
          <a:p>
            <a:r>
              <a:rPr lang="en-US" dirty="0"/>
              <a:t>Filter by Domain, Strand, and Standard</a:t>
            </a:r>
          </a:p>
        </p:txBody>
      </p:sp>
      <p:grpSp>
        <p:nvGrpSpPr>
          <p:cNvPr id="34" name="Group 33">
            <a:extLst>
              <a:ext uri="{FF2B5EF4-FFF2-40B4-BE49-F238E27FC236}">
                <a16:creationId xmlns:a16="http://schemas.microsoft.com/office/drawing/2014/main" id="{C4A33F4F-21F5-451B-94E5-A9B4B0E3DC79}"/>
              </a:ext>
            </a:extLst>
          </p:cNvPr>
          <p:cNvGrpSpPr/>
          <p:nvPr/>
        </p:nvGrpSpPr>
        <p:grpSpPr>
          <a:xfrm>
            <a:off x="126510" y="816565"/>
            <a:ext cx="12012851" cy="5224870"/>
            <a:chOff x="126510" y="816565"/>
            <a:chExt cx="12012851" cy="5224870"/>
          </a:xfrm>
        </p:grpSpPr>
        <p:grpSp>
          <p:nvGrpSpPr>
            <p:cNvPr id="30" name="Group 29">
              <a:extLst>
                <a:ext uri="{FF2B5EF4-FFF2-40B4-BE49-F238E27FC236}">
                  <a16:creationId xmlns:a16="http://schemas.microsoft.com/office/drawing/2014/main" id="{635902A7-D79E-4450-A646-E5ACB4484E29}"/>
                </a:ext>
              </a:extLst>
            </p:cNvPr>
            <p:cNvGrpSpPr/>
            <p:nvPr/>
          </p:nvGrpSpPr>
          <p:grpSpPr>
            <a:xfrm>
              <a:off x="126510" y="816565"/>
              <a:ext cx="11938979" cy="5224870"/>
              <a:chOff x="55227" y="920077"/>
              <a:chExt cx="11938979" cy="5224870"/>
            </a:xfrm>
          </p:grpSpPr>
          <p:pic>
            <p:nvPicPr>
              <p:cNvPr id="18" name="Picture 17">
                <a:extLst>
                  <a:ext uri="{FF2B5EF4-FFF2-40B4-BE49-F238E27FC236}">
                    <a16:creationId xmlns:a16="http://schemas.microsoft.com/office/drawing/2014/main" id="{AFEB0FB6-2A9C-4CB2-869E-39FF3421CC67}"/>
                  </a:ext>
                </a:extLst>
              </p:cNvPr>
              <p:cNvPicPr>
                <a:picLocks noChangeAspect="1"/>
              </p:cNvPicPr>
              <p:nvPr/>
            </p:nvPicPr>
            <p:blipFill>
              <a:blip r:embed="rId3"/>
              <a:stretch>
                <a:fillRect/>
              </a:stretch>
            </p:blipFill>
            <p:spPr>
              <a:xfrm>
                <a:off x="426230" y="920077"/>
                <a:ext cx="9408434" cy="2450374"/>
              </a:xfrm>
              <a:prstGeom prst="rect">
                <a:avLst/>
              </a:prstGeom>
              <a:ln w="12700">
                <a:solidFill>
                  <a:schemeClr val="bg1">
                    <a:lumMod val="75000"/>
                  </a:schemeClr>
                </a:solidFill>
              </a:ln>
            </p:spPr>
          </p:pic>
          <p:pic>
            <p:nvPicPr>
              <p:cNvPr id="11" name="Picture 10">
                <a:extLst>
                  <a:ext uri="{FF2B5EF4-FFF2-40B4-BE49-F238E27FC236}">
                    <a16:creationId xmlns:a16="http://schemas.microsoft.com/office/drawing/2014/main" id="{DAAECF97-568C-43CD-9F0D-52518BBEDDE2}"/>
                  </a:ext>
                </a:extLst>
              </p:cNvPr>
              <p:cNvPicPr>
                <a:picLocks noChangeAspect="1"/>
              </p:cNvPicPr>
              <p:nvPr/>
            </p:nvPicPr>
            <p:blipFill>
              <a:blip r:embed="rId4"/>
              <a:stretch>
                <a:fillRect/>
              </a:stretch>
            </p:blipFill>
            <p:spPr>
              <a:xfrm>
                <a:off x="1425782" y="5442049"/>
                <a:ext cx="1972441" cy="702898"/>
              </a:xfrm>
              <a:prstGeom prst="rect">
                <a:avLst/>
              </a:prstGeom>
            </p:spPr>
          </p:pic>
          <p:sp>
            <p:nvSpPr>
              <p:cNvPr id="20" name="Arrow: Right 19">
                <a:extLst>
                  <a:ext uri="{FF2B5EF4-FFF2-40B4-BE49-F238E27FC236}">
                    <a16:creationId xmlns:a16="http://schemas.microsoft.com/office/drawing/2014/main" id="{AB8ED0A5-22FD-4BD4-B0A8-551217A13B9C}"/>
                  </a:ext>
                </a:extLst>
              </p:cNvPr>
              <p:cNvSpPr/>
              <p:nvPr/>
            </p:nvSpPr>
            <p:spPr>
              <a:xfrm>
                <a:off x="55227" y="2145264"/>
                <a:ext cx="742006" cy="2788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24" name="Picture 23">
                <a:extLst>
                  <a:ext uri="{FF2B5EF4-FFF2-40B4-BE49-F238E27FC236}">
                    <a16:creationId xmlns:a16="http://schemas.microsoft.com/office/drawing/2014/main" id="{E2F8BF74-CFF3-4078-AE04-A2DFFB44B96E}"/>
                  </a:ext>
                </a:extLst>
              </p:cNvPr>
              <p:cNvPicPr>
                <a:picLocks noChangeAspect="1"/>
              </p:cNvPicPr>
              <p:nvPr/>
            </p:nvPicPr>
            <p:blipFill rotWithShape="1">
              <a:blip r:embed="rId5"/>
              <a:srcRect t="40387"/>
              <a:stretch/>
            </p:blipFill>
            <p:spPr>
              <a:xfrm>
                <a:off x="426230" y="2623001"/>
                <a:ext cx="3230701" cy="1729098"/>
              </a:xfrm>
              <a:prstGeom prst="rect">
                <a:avLst/>
              </a:prstGeom>
              <a:ln w="12700">
                <a:solidFill>
                  <a:schemeClr val="bg1">
                    <a:lumMod val="75000"/>
                  </a:schemeClr>
                </a:solidFill>
              </a:ln>
            </p:spPr>
          </p:pic>
          <p:sp>
            <p:nvSpPr>
              <p:cNvPr id="19" name="Arrow: Right 18">
                <a:extLst>
                  <a:ext uri="{FF2B5EF4-FFF2-40B4-BE49-F238E27FC236}">
                    <a16:creationId xmlns:a16="http://schemas.microsoft.com/office/drawing/2014/main" id="{9263560A-6795-432C-9532-19DA9EF0DBC8}"/>
                  </a:ext>
                </a:extLst>
              </p:cNvPr>
              <p:cNvSpPr/>
              <p:nvPr/>
            </p:nvSpPr>
            <p:spPr>
              <a:xfrm>
                <a:off x="55227" y="2945298"/>
                <a:ext cx="742006" cy="2788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7" name="Rectangle 26">
                <a:extLst>
                  <a:ext uri="{FF2B5EF4-FFF2-40B4-BE49-F238E27FC236}">
                    <a16:creationId xmlns:a16="http://schemas.microsoft.com/office/drawing/2014/main" id="{DDF36D9A-2A23-479D-84FA-636D1BFBE64F}"/>
                  </a:ext>
                </a:extLst>
              </p:cNvPr>
              <p:cNvSpPr/>
              <p:nvPr/>
            </p:nvSpPr>
            <p:spPr>
              <a:xfrm>
                <a:off x="426230" y="4352099"/>
                <a:ext cx="701932" cy="1189419"/>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8" name="Rectangle 27">
                <a:extLst>
                  <a:ext uri="{FF2B5EF4-FFF2-40B4-BE49-F238E27FC236}">
                    <a16:creationId xmlns:a16="http://schemas.microsoft.com/office/drawing/2014/main" id="{02C28CCF-D5EC-4163-A1C2-8BDF00FAE187}"/>
                  </a:ext>
                </a:extLst>
              </p:cNvPr>
              <p:cNvSpPr/>
              <p:nvPr/>
            </p:nvSpPr>
            <p:spPr>
              <a:xfrm>
                <a:off x="426230" y="5452591"/>
                <a:ext cx="1022276" cy="692356"/>
              </a:xfrm>
              <a:prstGeom prst="rect">
                <a:avLst/>
              </a:prstGeom>
              <a:solidFill>
                <a:srgbClr val="EFEF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9" name="Arrow: Right 28">
                <a:extLst>
                  <a:ext uri="{FF2B5EF4-FFF2-40B4-BE49-F238E27FC236}">
                    <a16:creationId xmlns:a16="http://schemas.microsoft.com/office/drawing/2014/main" id="{466C0648-C555-4D8F-8084-25C81C10B19B}"/>
                  </a:ext>
                </a:extLst>
              </p:cNvPr>
              <p:cNvSpPr/>
              <p:nvPr/>
            </p:nvSpPr>
            <p:spPr>
              <a:xfrm>
                <a:off x="55227" y="4534986"/>
                <a:ext cx="742006" cy="2788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26" name="Picture 25">
                <a:extLst>
                  <a:ext uri="{FF2B5EF4-FFF2-40B4-BE49-F238E27FC236}">
                    <a16:creationId xmlns:a16="http://schemas.microsoft.com/office/drawing/2014/main" id="{110D6900-FE82-4D02-A2B6-404C1E26030A}"/>
                  </a:ext>
                </a:extLst>
              </p:cNvPr>
              <p:cNvPicPr>
                <a:picLocks noChangeAspect="1"/>
              </p:cNvPicPr>
              <p:nvPr/>
            </p:nvPicPr>
            <p:blipFill>
              <a:blip r:embed="rId6"/>
              <a:stretch>
                <a:fillRect/>
              </a:stretch>
            </p:blipFill>
            <p:spPr>
              <a:xfrm>
                <a:off x="845873" y="4274061"/>
                <a:ext cx="11148333" cy="1198503"/>
              </a:xfrm>
              <a:prstGeom prst="rect">
                <a:avLst/>
              </a:prstGeom>
            </p:spPr>
          </p:pic>
        </p:grpSp>
        <p:sp>
          <p:nvSpPr>
            <p:cNvPr id="31" name="Rectangle 30">
              <a:extLst>
                <a:ext uri="{FF2B5EF4-FFF2-40B4-BE49-F238E27FC236}">
                  <a16:creationId xmlns:a16="http://schemas.microsoft.com/office/drawing/2014/main" id="{87F07F12-7A45-4BC3-BC4D-BA2C7F6B2F68}"/>
                </a:ext>
              </a:extLst>
            </p:cNvPr>
            <p:cNvSpPr/>
            <p:nvPr/>
          </p:nvSpPr>
          <p:spPr>
            <a:xfrm>
              <a:off x="3728214" y="4027251"/>
              <a:ext cx="8385915" cy="7024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32" name="Rectangle 31">
              <a:extLst>
                <a:ext uri="{FF2B5EF4-FFF2-40B4-BE49-F238E27FC236}">
                  <a16:creationId xmlns:a16="http://schemas.microsoft.com/office/drawing/2014/main" id="{C12AEEBD-989F-4BFF-9C6F-3A5289C171FA}"/>
                </a:ext>
              </a:extLst>
            </p:cNvPr>
            <p:cNvSpPr/>
            <p:nvPr/>
          </p:nvSpPr>
          <p:spPr>
            <a:xfrm>
              <a:off x="3703894" y="5261115"/>
              <a:ext cx="8410235" cy="7024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33" name="Rectangle 32">
              <a:extLst>
                <a:ext uri="{FF2B5EF4-FFF2-40B4-BE49-F238E27FC236}">
                  <a16:creationId xmlns:a16="http://schemas.microsoft.com/office/drawing/2014/main" id="{BC812EE0-044C-4675-A402-0949244C4A71}"/>
                </a:ext>
              </a:extLst>
            </p:cNvPr>
            <p:cNvSpPr/>
            <p:nvPr/>
          </p:nvSpPr>
          <p:spPr>
            <a:xfrm>
              <a:off x="11971773" y="4730888"/>
              <a:ext cx="167588" cy="7024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35" name="Graphic 34" descr="Cursor with solid fill">
            <a:extLst>
              <a:ext uri="{FF2B5EF4-FFF2-40B4-BE49-F238E27FC236}">
                <a16:creationId xmlns:a16="http://schemas.microsoft.com/office/drawing/2014/main" id="{FBA767E3-C344-4031-AED1-506A4A0D0D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400094">
            <a:off x="2919732" y="5605695"/>
            <a:ext cx="632390" cy="632390"/>
          </a:xfrm>
          <a:prstGeom prst="rect">
            <a:avLst/>
          </a:prstGeom>
        </p:spPr>
      </p:pic>
      <p:cxnSp>
        <p:nvCxnSpPr>
          <p:cNvPr id="37" name="Straight Connector 36">
            <a:extLst>
              <a:ext uri="{FF2B5EF4-FFF2-40B4-BE49-F238E27FC236}">
                <a16:creationId xmlns:a16="http://schemas.microsoft.com/office/drawing/2014/main" id="{5641E41C-C836-483E-BC33-DA7A3C9849C2}"/>
              </a:ext>
            </a:extLst>
          </p:cNvPr>
          <p:cNvCxnSpPr/>
          <p:nvPr/>
        </p:nvCxnSpPr>
        <p:spPr>
          <a:xfrm>
            <a:off x="9905947" y="805807"/>
            <a:ext cx="215954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2AC3D10-DC86-4FF0-ABF0-C391259510A6}"/>
              </a:ext>
            </a:extLst>
          </p:cNvPr>
          <p:cNvCxnSpPr>
            <a:cxnSpLocks/>
          </p:cNvCxnSpPr>
          <p:nvPr/>
        </p:nvCxnSpPr>
        <p:spPr>
          <a:xfrm>
            <a:off x="12046745" y="816565"/>
            <a:ext cx="8822" cy="526636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639663B-E8BD-4964-ACF5-1F367417E17F}"/>
              </a:ext>
            </a:extLst>
          </p:cNvPr>
          <p:cNvCxnSpPr>
            <a:cxnSpLocks/>
          </p:cNvCxnSpPr>
          <p:nvPr/>
        </p:nvCxnSpPr>
        <p:spPr>
          <a:xfrm>
            <a:off x="508271" y="6041435"/>
            <a:ext cx="11539916" cy="3073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627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1A9654-CF2D-49A7-AA72-E37302F0E345}"/>
              </a:ext>
            </a:extLst>
          </p:cNvPr>
          <p:cNvSpPr>
            <a:spLocks noGrp="1"/>
          </p:cNvSpPr>
          <p:nvPr>
            <p:ph type="sldNum" sz="quarter" idx="17"/>
          </p:nvPr>
        </p:nvSpPr>
        <p:spPr/>
        <p:txBody>
          <a:bodyPr/>
          <a:lstStyle/>
          <a:p>
            <a:fld id="{58AE716E-68DD-2249-A7FA-8AEF0B14DF81}" type="slidenum">
              <a:rPr lang="en-US" smtClean="0"/>
              <a:pPr/>
              <a:t>7</a:t>
            </a:fld>
            <a:endParaRPr lang="en-US" dirty="0"/>
          </a:p>
        </p:txBody>
      </p:sp>
      <p:sp>
        <p:nvSpPr>
          <p:cNvPr id="5" name="Title 4">
            <a:extLst>
              <a:ext uri="{FF2B5EF4-FFF2-40B4-BE49-F238E27FC236}">
                <a16:creationId xmlns:a16="http://schemas.microsoft.com/office/drawing/2014/main" id="{A11E5B3F-0873-4554-8B67-C2135203E54D}"/>
              </a:ext>
            </a:extLst>
          </p:cNvPr>
          <p:cNvSpPr>
            <a:spLocks noGrp="1"/>
          </p:cNvSpPr>
          <p:nvPr>
            <p:ph type="title"/>
          </p:nvPr>
        </p:nvSpPr>
        <p:spPr/>
        <p:txBody>
          <a:bodyPr/>
          <a:lstStyle/>
          <a:p>
            <a:r>
              <a:rPr lang="en-US" dirty="0"/>
              <a:t>Understand a Filtered Report</a:t>
            </a:r>
          </a:p>
        </p:txBody>
      </p:sp>
      <p:pic>
        <p:nvPicPr>
          <p:cNvPr id="16" name="Picture 15">
            <a:extLst>
              <a:ext uri="{FF2B5EF4-FFF2-40B4-BE49-F238E27FC236}">
                <a16:creationId xmlns:a16="http://schemas.microsoft.com/office/drawing/2014/main" id="{2479F99C-8493-4B50-A19C-304E0E0A8067}"/>
              </a:ext>
            </a:extLst>
          </p:cNvPr>
          <p:cNvPicPr>
            <a:picLocks noChangeAspect="1"/>
          </p:cNvPicPr>
          <p:nvPr/>
        </p:nvPicPr>
        <p:blipFill>
          <a:blip r:embed="rId3"/>
          <a:stretch>
            <a:fillRect/>
          </a:stretch>
        </p:blipFill>
        <p:spPr>
          <a:xfrm>
            <a:off x="411235" y="966661"/>
            <a:ext cx="11369529" cy="4788490"/>
          </a:xfrm>
          <a:prstGeom prst="rect">
            <a:avLst/>
          </a:prstGeom>
          <a:ln w="12700">
            <a:solidFill>
              <a:schemeClr val="bg1">
                <a:lumMod val="75000"/>
              </a:schemeClr>
            </a:solidFill>
          </a:ln>
        </p:spPr>
      </p:pic>
      <p:sp>
        <p:nvSpPr>
          <p:cNvPr id="17" name="Rectangle 16">
            <a:extLst>
              <a:ext uri="{FF2B5EF4-FFF2-40B4-BE49-F238E27FC236}">
                <a16:creationId xmlns:a16="http://schemas.microsoft.com/office/drawing/2014/main" id="{6B005733-F45E-429D-BE6A-9363208E25E5}"/>
              </a:ext>
            </a:extLst>
          </p:cNvPr>
          <p:cNvSpPr/>
          <p:nvPr/>
        </p:nvSpPr>
        <p:spPr>
          <a:xfrm>
            <a:off x="2188723" y="4474723"/>
            <a:ext cx="7256834" cy="93385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Arrow: Right 17">
            <a:extLst>
              <a:ext uri="{FF2B5EF4-FFF2-40B4-BE49-F238E27FC236}">
                <a16:creationId xmlns:a16="http://schemas.microsoft.com/office/drawing/2014/main" id="{67E54987-B13E-4E36-95F3-B01D2607C250}"/>
              </a:ext>
            </a:extLst>
          </p:cNvPr>
          <p:cNvSpPr/>
          <p:nvPr/>
        </p:nvSpPr>
        <p:spPr>
          <a:xfrm>
            <a:off x="2490332" y="1102849"/>
            <a:ext cx="742006" cy="27882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9" name="Graphic 18" descr="Cursor with solid fill">
            <a:extLst>
              <a:ext uri="{FF2B5EF4-FFF2-40B4-BE49-F238E27FC236}">
                <a16:creationId xmlns:a16="http://schemas.microsoft.com/office/drawing/2014/main" id="{85D4E48C-7A8B-41F1-BBC0-201212571C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00094">
            <a:off x="2973789" y="4699277"/>
            <a:ext cx="517097" cy="517097"/>
          </a:xfrm>
          <a:prstGeom prst="rect">
            <a:avLst/>
          </a:prstGeom>
        </p:spPr>
      </p:pic>
    </p:spTree>
    <p:extLst>
      <p:ext uri="{BB962C8B-B14F-4D97-AF65-F5344CB8AC3E}">
        <p14:creationId xmlns:p14="http://schemas.microsoft.com/office/powerpoint/2010/main" val="537613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5C7CFFC-1B6C-4C39-89DE-8CE5AF8F953D}"/>
              </a:ext>
            </a:extLst>
          </p:cNvPr>
          <p:cNvSpPr>
            <a:spLocks noGrp="1"/>
          </p:cNvSpPr>
          <p:nvPr>
            <p:ph type="sldNum" sz="quarter" idx="17"/>
          </p:nvPr>
        </p:nvSpPr>
        <p:spPr/>
        <p:txBody>
          <a:bodyPr/>
          <a:lstStyle/>
          <a:p>
            <a:fld id="{58AE716E-68DD-2249-A7FA-8AEF0B14DF81}" type="slidenum">
              <a:rPr lang="en-US" smtClean="0"/>
              <a:pPr/>
              <a:t>8</a:t>
            </a:fld>
            <a:endParaRPr lang="en-US" dirty="0"/>
          </a:p>
        </p:txBody>
      </p:sp>
      <p:sp>
        <p:nvSpPr>
          <p:cNvPr id="5" name="Title 4">
            <a:extLst>
              <a:ext uri="{FF2B5EF4-FFF2-40B4-BE49-F238E27FC236}">
                <a16:creationId xmlns:a16="http://schemas.microsoft.com/office/drawing/2014/main" id="{512A0EC7-2D6E-4211-ABEB-D6258F2A9935}"/>
              </a:ext>
            </a:extLst>
          </p:cNvPr>
          <p:cNvSpPr>
            <a:spLocks noGrp="1"/>
          </p:cNvSpPr>
          <p:nvPr>
            <p:ph type="title"/>
          </p:nvPr>
        </p:nvSpPr>
        <p:spPr/>
        <p:txBody>
          <a:bodyPr/>
          <a:lstStyle/>
          <a:p>
            <a:r>
              <a:rPr lang="en-US" dirty="0"/>
              <a:t>Comparing Student Scores on a Filtered Report</a:t>
            </a:r>
          </a:p>
        </p:txBody>
      </p:sp>
      <p:pic>
        <p:nvPicPr>
          <p:cNvPr id="7" name="Picture 6">
            <a:extLst>
              <a:ext uri="{FF2B5EF4-FFF2-40B4-BE49-F238E27FC236}">
                <a16:creationId xmlns:a16="http://schemas.microsoft.com/office/drawing/2014/main" id="{5F83493F-4A54-4D74-A837-16286F29A456}"/>
              </a:ext>
            </a:extLst>
          </p:cNvPr>
          <p:cNvPicPr>
            <a:picLocks noChangeAspect="1"/>
          </p:cNvPicPr>
          <p:nvPr/>
        </p:nvPicPr>
        <p:blipFill>
          <a:blip r:embed="rId3"/>
          <a:stretch>
            <a:fillRect/>
          </a:stretch>
        </p:blipFill>
        <p:spPr>
          <a:xfrm>
            <a:off x="426230" y="1045179"/>
            <a:ext cx="11517549" cy="4767641"/>
          </a:xfrm>
          <a:prstGeom prst="rect">
            <a:avLst/>
          </a:prstGeom>
          <a:ln w="12700">
            <a:solidFill>
              <a:schemeClr val="bg1">
                <a:lumMod val="75000"/>
              </a:schemeClr>
            </a:solidFill>
          </a:ln>
        </p:spPr>
      </p:pic>
      <p:sp>
        <p:nvSpPr>
          <p:cNvPr id="8" name="Flowchart: Connector 7">
            <a:extLst>
              <a:ext uri="{FF2B5EF4-FFF2-40B4-BE49-F238E27FC236}">
                <a16:creationId xmlns:a16="http://schemas.microsoft.com/office/drawing/2014/main" id="{CD90E046-BCE2-4D8C-B02D-34A8F1C8C4D2}"/>
              </a:ext>
            </a:extLst>
          </p:cNvPr>
          <p:cNvSpPr/>
          <p:nvPr/>
        </p:nvSpPr>
        <p:spPr>
          <a:xfrm>
            <a:off x="8696527" y="4542816"/>
            <a:ext cx="311285" cy="291829"/>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9" name="Rectangle 8">
            <a:extLst>
              <a:ext uri="{FF2B5EF4-FFF2-40B4-BE49-F238E27FC236}">
                <a16:creationId xmlns:a16="http://schemas.microsoft.com/office/drawing/2014/main" id="{1E799A3E-A344-4A08-9279-8A934AFA663F}"/>
              </a:ext>
            </a:extLst>
          </p:cNvPr>
          <p:cNvSpPr/>
          <p:nvPr/>
        </p:nvSpPr>
        <p:spPr>
          <a:xfrm>
            <a:off x="3638145" y="1605064"/>
            <a:ext cx="2198451" cy="420775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43836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23E554-A977-49E9-A72E-9C785BDA84A7}"/>
              </a:ext>
            </a:extLst>
          </p:cNvPr>
          <p:cNvSpPr>
            <a:spLocks noGrp="1"/>
          </p:cNvSpPr>
          <p:nvPr>
            <p:ph type="sldNum" sz="quarter" idx="12"/>
          </p:nvPr>
        </p:nvSpPr>
        <p:spPr/>
        <p:txBody>
          <a:bodyPr/>
          <a:lstStyle/>
          <a:p>
            <a:fld id="{B70F7035-E4E1-4BB6-A0A9-EB548548B6A5}" type="slidenum">
              <a:rPr lang="en-US" smtClean="0"/>
              <a:t>9</a:t>
            </a:fld>
            <a:endParaRPr lang="en-US" dirty="0"/>
          </a:p>
        </p:txBody>
      </p:sp>
      <p:sp>
        <p:nvSpPr>
          <p:cNvPr id="5" name="TextBox 4">
            <a:extLst>
              <a:ext uri="{FF2B5EF4-FFF2-40B4-BE49-F238E27FC236}">
                <a16:creationId xmlns:a16="http://schemas.microsoft.com/office/drawing/2014/main" id="{D490C6FB-B837-407F-A8E3-A5E85D2B9D95}"/>
              </a:ext>
            </a:extLst>
          </p:cNvPr>
          <p:cNvSpPr txBox="1"/>
          <p:nvPr/>
        </p:nvSpPr>
        <p:spPr>
          <a:xfrm>
            <a:off x="185672" y="0"/>
            <a:ext cx="1065775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Medium" panose="020B0603020102020204"/>
                <a:ea typeface="+mn-ea"/>
                <a:cs typeface="+mn-cs"/>
              </a:rPr>
              <a:t>The Writing Reporting Category—Performance by Roster</a:t>
            </a:r>
          </a:p>
        </p:txBody>
      </p:sp>
      <p:grpSp>
        <p:nvGrpSpPr>
          <p:cNvPr id="10" name="Group 9">
            <a:extLst>
              <a:ext uri="{FF2B5EF4-FFF2-40B4-BE49-F238E27FC236}">
                <a16:creationId xmlns:a16="http://schemas.microsoft.com/office/drawing/2014/main" id="{A60EAAF0-6E41-4380-BF83-D0FCBAE36D87}"/>
              </a:ext>
            </a:extLst>
          </p:cNvPr>
          <p:cNvGrpSpPr/>
          <p:nvPr/>
        </p:nvGrpSpPr>
        <p:grpSpPr>
          <a:xfrm>
            <a:off x="319143" y="933512"/>
            <a:ext cx="11553713" cy="5263839"/>
            <a:chOff x="319143" y="1180938"/>
            <a:chExt cx="11553713" cy="5263839"/>
          </a:xfrm>
        </p:grpSpPr>
        <p:pic>
          <p:nvPicPr>
            <p:cNvPr id="4" name="Picture 3">
              <a:extLst>
                <a:ext uri="{FF2B5EF4-FFF2-40B4-BE49-F238E27FC236}">
                  <a16:creationId xmlns:a16="http://schemas.microsoft.com/office/drawing/2014/main" id="{61E03471-C7CB-43EC-8EED-3B682906E738}"/>
                </a:ext>
              </a:extLst>
            </p:cNvPr>
            <p:cNvPicPr>
              <a:picLocks noChangeAspect="1"/>
            </p:cNvPicPr>
            <p:nvPr/>
          </p:nvPicPr>
          <p:blipFill>
            <a:blip r:embed="rId3"/>
            <a:stretch>
              <a:fillRect/>
            </a:stretch>
          </p:blipFill>
          <p:spPr>
            <a:xfrm>
              <a:off x="319143" y="1180938"/>
              <a:ext cx="11553713" cy="4496124"/>
            </a:xfrm>
            <a:prstGeom prst="rect">
              <a:avLst/>
            </a:prstGeom>
            <a:ln w="12700">
              <a:solidFill>
                <a:schemeClr val="bg1">
                  <a:lumMod val="75000"/>
                </a:schemeClr>
              </a:solidFill>
            </a:ln>
          </p:spPr>
        </p:pic>
        <p:sp>
          <p:nvSpPr>
            <p:cNvPr id="6" name="Rectangle 5">
              <a:extLst>
                <a:ext uri="{FF2B5EF4-FFF2-40B4-BE49-F238E27FC236}">
                  <a16:creationId xmlns:a16="http://schemas.microsoft.com/office/drawing/2014/main" id="{E207B0F6-A39D-4821-9372-6A7845ECE5B4}"/>
                </a:ext>
              </a:extLst>
            </p:cNvPr>
            <p:cNvSpPr/>
            <p:nvPr/>
          </p:nvSpPr>
          <p:spPr>
            <a:xfrm>
              <a:off x="4485939" y="2216075"/>
              <a:ext cx="3775934" cy="330259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7" name="Picture 6">
              <a:extLst>
                <a:ext uri="{FF2B5EF4-FFF2-40B4-BE49-F238E27FC236}">
                  <a16:creationId xmlns:a16="http://schemas.microsoft.com/office/drawing/2014/main" id="{0F6B1FD4-F0E6-4DFE-997E-A1FBA0363AEA}"/>
                </a:ext>
              </a:extLst>
            </p:cNvPr>
            <p:cNvPicPr>
              <a:picLocks noChangeAspect="1"/>
            </p:cNvPicPr>
            <p:nvPr/>
          </p:nvPicPr>
          <p:blipFill>
            <a:blip r:embed="rId4"/>
            <a:stretch>
              <a:fillRect/>
            </a:stretch>
          </p:blipFill>
          <p:spPr>
            <a:xfrm>
              <a:off x="2531918" y="4157233"/>
              <a:ext cx="2147659" cy="2287544"/>
            </a:xfrm>
            <a:prstGeom prst="rect">
              <a:avLst/>
            </a:prstGeom>
            <a:ln w="44450">
              <a:solidFill>
                <a:srgbClr val="85B4C8"/>
              </a:solidFill>
            </a:ln>
          </p:spPr>
        </p:pic>
        <p:sp>
          <p:nvSpPr>
            <p:cNvPr id="9" name="Flowchart: Connector 8">
              <a:extLst>
                <a:ext uri="{FF2B5EF4-FFF2-40B4-BE49-F238E27FC236}">
                  <a16:creationId xmlns:a16="http://schemas.microsoft.com/office/drawing/2014/main" id="{3F17FEDC-64DD-4AA5-8882-C932B76220C4}"/>
                </a:ext>
              </a:extLst>
            </p:cNvPr>
            <p:cNvSpPr/>
            <p:nvPr/>
          </p:nvSpPr>
          <p:spPr>
            <a:xfrm>
              <a:off x="7039850" y="2703258"/>
              <a:ext cx="311285" cy="291829"/>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4035969822"/>
      </p:ext>
    </p:extLst>
  </p:cSld>
  <p:clrMapOvr>
    <a:masterClrMapping/>
  </p:clrMapOvr>
</p:sld>
</file>

<file path=ppt/theme/theme1.xml><?xml version="1.0" encoding="utf-8"?>
<a:theme xmlns:a="http://schemas.openxmlformats.org/drawingml/2006/main" name="1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1094</TotalTime>
  <Words>2530</Words>
  <Application>Microsoft Office PowerPoint</Application>
  <PresentationFormat>Widescreen</PresentationFormat>
  <Paragraphs>182</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Narrow</vt:lpstr>
      <vt:lpstr>Calibri</vt:lpstr>
      <vt:lpstr>Franklin Gothic Book</vt:lpstr>
      <vt:lpstr>Franklin Gothic Medium</vt:lpstr>
      <vt:lpstr>Gill Sans MT</vt:lpstr>
      <vt:lpstr>Times New Roman</vt:lpstr>
      <vt:lpstr>1_Cambium Assessment PPT</vt:lpstr>
      <vt:lpstr>PowerPoint Presentation</vt:lpstr>
      <vt:lpstr>Topics</vt:lpstr>
      <vt:lpstr>Reporting Categories Used in Some Sample Tests</vt:lpstr>
      <vt:lpstr>Lay-Out of a Sample Test with Reporting Categories</vt:lpstr>
      <vt:lpstr>Reporting Categories and the Standards Filter</vt:lpstr>
      <vt:lpstr>Filter by Domain, Strand, and Standard</vt:lpstr>
      <vt:lpstr>Understand a Filtered Report</vt:lpstr>
      <vt:lpstr>Comparing Student Scores on a Filtered Report</vt:lpstr>
      <vt:lpstr>PowerPoint Presentation</vt:lpstr>
      <vt:lpstr>PowerPoint Presentation</vt:lpstr>
      <vt:lpstr>PowerPoint Presentation</vt:lpstr>
      <vt:lpstr>Writing Dimensions—High and Low Point Values</vt:lpstr>
      <vt:lpstr>More Help</vt:lpstr>
      <vt:lpstr>The CRS Series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Mills</dc:creator>
  <cp:lastModifiedBy>Susanna Verhovnik</cp:lastModifiedBy>
  <cp:revision>63</cp:revision>
  <dcterms:created xsi:type="dcterms:W3CDTF">2022-08-11T20:00:06Z</dcterms:created>
  <dcterms:modified xsi:type="dcterms:W3CDTF">2022-11-16T19:08:55Z</dcterms:modified>
</cp:coreProperties>
</file>