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3" r:id="rId3"/>
  </p:sldMasterIdLst>
  <p:notesMasterIdLst>
    <p:notesMasterId r:id="rId20"/>
  </p:notesMasterIdLst>
  <p:sldIdLst>
    <p:sldId id="410" r:id="rId4"/>
    <p:sldId id="732" r:id="rId5"/>
    <p:sldId id="733" r:id="rId6"/>
    <p:sldId id="727" r:id="rId7"/>
    <p:sldId id="734" r:id="rId8"/>
    <p:sldId id="735" r:id="rId9"/>
    <p:sldId id="736" r:id="rId10"/>
    <p:sldId id="737" r:id="rId11"/>
    <p:sldId id="738" r:id="rId12"/>
    <p:sldId id="739" r:id="rId13"/>
    <p:sldId id="728" r:id="rId14"/>
    <p:sldId id="740" r:id="rId15"/>
    <p:sldId id="729" r:id="rId16"/>
    <p:sldId id="741" r:id="rId17"/>
    <p:sldId id="676" r:id="rId18"/>
    <p:sldId id="74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FFADE67-48B6-4D66-A1A0-A43AF0ADA366}">
          <p14:sldIdLst>
            <p14:sldId id="410"/>
          </p14:sldIdLst>
        </p14:section>
        <p14:section name="Generate ISRs" id="{79B0C63D-F036-45C5-9309-43E583CC9283}">
          <p14:sldIdLst>
            <p14:sldId id="732"/>
            <p14:sldId id="733"/>
            <p14:sldId id="727"/>
            <p14:sldId id="734"/>
            <p14:sldId id="735"/>
            <p14:sldId id="736"/>
            <p14:sldId id="737"/>
            <p14:sldId id="738"/>
            <p14:sldId id="739"/>
            <p14:sldId id="728"/>
          </p14:sldIdLst>
        </p14:section>
        <p14:section name="Generate a Student Data File" id="{518D1EB9-B4F0-4204-AFCF-D53D4DE92902}">
          <p14:sldIdLst>
            <p14:sldId id="740"/>
            <p14:sldId id="729"/>
            <p14:sldId id="741"/>
          </p14:sldIdLst>
        </p14:section>
        <p14:section name="More Information" id="{153CA601-8F0F-43DC-A61E-3B2BF745D297}">
          <p14:sldIdLst>
            <p14:sldId id="676"/>
            <p14:sldId id="7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4" clrIdx="0">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762" autoAdjust="0"/>
  </p:normalViewPr>
  <p:slideViewPr>
    <p:cSldViewPr snapToGrid="0">
      <p:cViewPr varScale="1">
        <p:scale>
          <a:sx n="79" d="100"/>
          <a:sy n="79" d="100"/>
        </p:scale>
        <p:origin x="163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3CC58-AB29-40D9-8370-34252D2C9729}"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ADE5C-6C75-44C1-AAC5-E7B291DC5EAC}" type="slidenum">
              <a:rPr lang="en-US" smtClean="0"/>
              <a:t>‹#›</a:t>
            </a:fld>
            <a:endParaRPr lang="en-US"/>
          </a:p>
        </p:txBody>
      </p:sp>
    </p:spTree>
    <p:extLst>
      <p:ext uri="{BB962C8B-B14F-4D97-AF65-F5344CB8AC3E}">
        <p14:creationId xmlns:p14="http://schemas.microsoft.com/office/powerpoint/2010/main" val="26833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generating Individual Student Reports, or ISRs, and Student Data Files in the Centralized Reporting System</a:t>
            </a:r>
            <a:r>
              <a:rPr lang="en-US" b="0" dirty="0">
                <a:latin typeface="Arial" panose="020B0604020202020204" pitchFamily="34" charset="0"/>
                <a:cs typeface="Arial" panose="020B0604020202020204" pitchFamily="34" charset="0"/>
              </a:rPr>
              <a:t> for Ohio’s Assessments: Ohio’s State Tests, or OST, the Readiness Assessments, and Ohio’s Alternate Assessments for Students with the Most Significant Cognitive Disabilities, or AASCD. A variety of sample tests are used in this module and the data reflected is for training purposes only. The examples are drawn from the listed assessments. Information about generating Individual Student Reports and Data </a:t>
            </a:r>
            <a:r>
              <a:rPr lang="en-US" b="0">
                <a:latin typeface="Arial" panose="020B0604020202020204" pitchFamily="34" charset="0"/>
                <a:cs typeface="Arial" panose="020B0604020202020204" pitchFamily="34" charset="0"/>
              </a:rPr>
              <a:t>files in CRS </a:t>
            </a:r>
            <a:r>
              <a:rPr lang="en-US" b="0" dirty="0">
                <a:latin typeface="Arial" panose="020B0604020202020204" pitchFamily="34" charset="0"/>
                <a:cs typeface="Arial" panose="020B0604020202020204" pitchFamily="34" charset="0"/>
              </a:rPr>
              <a:t>is also applicable to Ohio’s English Language Proficiency Assessments.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is based on the</a:t>
            </a:r>
            <a:r>
              <a:rPr lang="en-US" b="0" i="1" dirty="0">
                <a:latin typeface="Arial" panose="020B0604020202020204" pitchFamily="34" charset="0"/>
                <a:cs typeface="Arial" panose="020B0604020202020204" pitchFamily="34" charset="0"/>
              </a:rPr>
              <a:t> Centralized Reporting System User Guide, 2022–2023</a:t>
            </a:r>
            <a:r>
              <a:rPr lang="en-US" dirty="0">
                <a:latin typeface="Arial" panose="020B0604020202020204" pitchFamily="34" charset="0"/>
                <a:cs typeface="Arial" panose="020B0604020202020204" pitchFamily="34" charset="0"/>
              </a:rPr>
              <a:t>, which is available on the Ohio Assessment System test portal. There is a list of the full CRS Training Module Series on the last slide of this presentation.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ISR. You can order a simple report or the more detailed report. The simple ISR includes the student, school and test information at the top followed by the student’s scores. Next is the barrel chart, providing a visual depiction of the scores, performance level descriptions, and comparison scores. Finally, a chart with reporting category performance and information. Some ISRs may contain additional elements.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4129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detailed report may include a longitudinal trend chart section, like the one shown here. You can see the student’s progress over time as the results of the two tests display as performance level and scale score.  The shaded areas in multiple colors indicate the scale score range in each achievement level. Each mark on the graph represents the student’s score and indicates whether he or she met the standards that year. Item-level data is included in the detailed ISR for some assessments. Here you see the points earned out of possible points for each standard in the reporting categories of a Mathematics 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2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student data file is a report on performance data delivered in Excel, comma-separated values (CSV), or fixed-width text format. The generated file will use a layout based on the school year for that data and the assessment. These layouts are available on the test portal. Some years and assessments use the default CRS layout instead of an assessment specific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Files of this nature allow the user to employ the workbook features of a spreadsheet application to organize and sort the data or to upload the data into student information systems. The generation process for a student data file is the same one used for the ISR with different print options. Customize the student data file using the same three selection columns. Choose your desired file format and output type, then click the green Generate button. The student data file displays in the user’s Inbox.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5794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Student Data File.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47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options for each type of report: ISRs and Student Data Files. </a:t>
            </a:r>
          </a:p>
          <a:p>
            <a:r>
              <a:rPr lang="en-US" dirty="0"/>
              <a:t>Options for ISRs include:</a:t>
            </a:r>
          </a:p>
          <a:p>
            <a:pPr marL="171450" indent="-171450">
              <a:buFont typeface="Arial" panose="020B0604020202020204" pitchFamily="34" charset="0"/>
              <a:buChar char="•"/>
            </a:pPr>
            <a:r>
              <a:rPr lang="en-US" dirty="0"/>
              <a:t>One test reason</a:t>
            </a:r>
          </a:p>
          <a:p>
            <a:pPr marL="171450" indent="-171450">
              <a:buFont typeface="Arial" panose="020B0604020202020204" pitchFamily="34" charset="0"/>
              <a:buChar char="•"/>
            </a:pPr>
            <a:r>
              <a:rPr lang="en-US" dirty="0"/>
              <a:t>A single subject: multiple grades</a:t>
            </a:r>
          </a:p>
          <a:p>
            <a:pPr marL="171450" indent="-171450">
              <a:buFont typeface="Arial" panose="020B0604020202020204" pitchFamily="34" charset="0"/>
              <a:buChar char="•"/>
            </a:pPr>
            <a:r>
              <a:rPr lang="en-US" dirty="0"/>
              <a:t>Up to three schools for district-level users</a:t>
            </a:r>
          </a:p>
          <a:p>
            <a:pPr marL="171450" indent="-171450">
              <a:buFont typeface="Arial" panose="020B0604020202020204" pitchFamily="34" charset="0"/>
              <a:buChar char="•"/>
            </a:pPr>
            <a:r>
              <a:rPr lang="en-US" dirty="0"/>
              <a:t>Language (if available)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Options for Student Data Files include:</a:t>
            </a:r>
          </a:p>
          <a:p>
            <a:pPr marL="171450" indent="-171450">
              <a:buFont typeface="Arial" panose="020B0604020202020204" pitchFamily="34" charset="0"/>
              <a:buChar char="•"/>
            </a:pPr>
            <a:r>
              <a:rPr lang="en-US" dirty="0"/>
              <a:t>One test reason</a:t>
            </a:r>
          </a:p>
          <a:p>
            <a:pPr marL="171450" indent="-171450">
              <a:buFont typeface="Arial" panose="020B0604020202020204" pitchFamily="34" charset="0"/>
              <a:buChar char="•"/>
            </a:pPr>
            <a:r>
              <a:rPr lang="en-US" dirty="0"/>
              <a:t>Multiple subjects; multiple grades</a:t>
            </a:r>
          </a:p>
          <a:p>
            <a:pPr marL="171450" indent="-171450">
              <a:buFont typeface="Arial" panose="020B0604020202020204" pitchFamily="34" charset="0"/>
              <a:buChar char="•"/>
            </a:pPr>
            <a:r>
              <a:rPr lang="en-US" dirty="0"/>
              <a:t>Multiple schools in a district</a:t>
            </a:r>
          </a:p>
          <a:p>
            <a:pPr marL="171450" indent="-171450">
              <a:buFont typeface="Arial" panose="020B0604020202020204" pitchFamily="34" charset="0"/>
              <a:buChar char="•"/>
            </a:pPr>
            <a:r>
              <a:rPr lang="en-US" dirty="0"/>
              <a:t>Data file for each test or combined data file</a:t>
            </a:r>
          </a:p>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0926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latin typeface="Arial" charset="0"/>
              </a:rPr>
              <a:t>Thank you for taking the time to view this training module. </a:t>
            </a:r>
            <a:r>
              <a:rPr lang="en-US" altLang="en-US" dirty="0"/>
              <a:t>For detailed information, consult the </a:t>
            </a:r>
            <a:r>
              <a:rPr lang="en-US" altLang="en-US" i="1" dirty="0"/>
              <a:t>Centralized Reporting System User Guide, 2022-2023</a:t>
            </a:r>
            <a:r>
              <a:rPr lang="en-US" altLang="en-US" dirty="0"/>
              <a:t>, located on the test portal, or contact the Ohio 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AD19E9-9505-4D50-9FC9-21C440EF26E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3065D5F9-30BA-4794-9B28-BC4CF2709AFA}"/>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4-part series of CRS trainings for the Ohio Assessments: OST, Readiness Assessments, and AASCD. They are:</a:t>
            </a:r>
          </a:p>
          <a:p>
            <a:endParaRPr lang="en-US" dirty="0"/>
          </a:p>
          <a:p>
            <a:pPr marL="171450" indent="-171450">
              <a:buFont typeface="Arial" panose="020B0604020202020204" pitchFamily="34" charset="0"/>
              <a:buChar char="•"/>
            </a:pPr>
            <a:r>
              <a:rPr lang="en-US" dirty="0"/>
              <a:t>The Centralized Reporting System: The Basics for Ohio Assessments</a:t>
            </a:r>
          </a:p>
          <a:p>
            <a:pPr marL="171450" indent="-171450">
              <a:buFont typeface="Arial" panose="020B0604020202020204" pitchFamily="34" charset="0"/>
              <a:buChar char="•"/>
            </a:pPr>
            <a:r>
              <a:rPr lang="en-US" dirty="0"/>
              <a:t>The Centralized Reporting System: Generating Individual Student Reports and Student Data Files for Ohio Assessments</a:t>
            </a:r>
          </a:p>
          <a:p>
            <a:pPr marL="171450" indent="-171450">
              <a:buFont typeface="Arial" panose="020B0604020202020204" pitchFamily="34" charset="0"/>
              <a:buChar char="•"/>
            </a:pPr>
            <a:r>
              <a:rPr lang="en-US" dirty="0"/>
              <a:t>The Centralized Reporting System: Viewing Results within Reporting Categories for Ohio Assessments</a:t>
            </a:r>
          </a:p>
          <a:p>
            <a:pPr marL="171450" indent="-171450">
              <a:buFont typeface="Arial" panose="020B0604020202020204" pitchFamily="34" charset="0"/>
              <a:buChar char="•"/>
            </a:pPr>
            <a:r>
              <a:rPr lang="en-US" dirty="0"/>
              <a:t>The Centralized Reporting System: Working with Item-Level Data</a:t>
            </a:r>
          </a:p>
          <a:p>
            <a:endParaRPr lang="en-US" dirty="0"/>
          </a:p>
          <a:p>
            <a:r>
              <a:rPr lang="en-US" dirty="0"/>
              <a:t>In addition to this series, there is a 3-part series of training modules that focus specifically on the Readiness Benchmark and Checkpoint tests. They are: </a:t>
            </a:r>
          </a:p>
          <a:p>
            <a:endParaRPr lang="en-US" dirty="0"/>
          </a:p>
          <a:p>
            <a:pPr marL="285750" indent="-285750" algn="l">
              <a:buFont typeface="Arial" panose="020B0604020202020204" pitchFamily="34" charset="0"/>
              <a:buChar char="•"/>
            </a:pPr>
            <a:r>
              <a:rPr lang="en-US" sz="1200" dirty="0">
                <a:solidFill>
                  <a:schemeClr val="tx2"/>
                </a:solidFill>
              </a:rPr>
              <a:t>How to Access Your Readiness Assessments Data in the Centralized Reporting System</a:t>
            </a:r>
          </a:p>
          <a:p>
            <a:pPr marL="285750" indent="-285750" algn="l">
              <a:buFont typeface="Arial" panose="020B0604020202020204" pitchFamily="34" charset="0"/>
              <a:buChar char="•"/>
            </a:pPr>
            <a:r>
              <a:rPr lang="en-US" sz="1200" dirty="0">
                <a:solidFill>
                  <a:schemeClr val="tx2"/>
                </a:solidFill>
              </a:rPr>
              <a:t>How to Use the Advanced Features of the Centralized Reporting System to View Your Benchmark and Checkpoint Data</a:t>
            </a:r>
          </a:p>
          <a:p>
            <a:pPr marL="285750" indent="-285750" algn="l">
              <a:buFont typeface="Arial" panose="020B0604020202020204" pitchFamily="34" charset="0"/>
              <a:buChar char="•"/>
            </a:pPr>
            <a:r>
              <a:rPr lang="en-US" sz="1200" dirty="0">
                <a:solidFill>
                  <a:schemeClr val="tx2"/>
                </a:solidFill>
              </a:rPr>
              <a:t>How to Modify Machine Scores and Hand-Score Unscored Items</a:t>
            </a:r>
          </a:p>
          <a:p>
            <a:pPr marL="0" indent="0" algn="l">
              <a:buFont typeface="Arial" panose="020B0604020202020204" pitchFamily="34" charset="0"/>
              <a:buNone/>
            </a:pPr>
            <a:endParaRPr lang="en-US" dirty="0"/>
          </a:p>
          <a:p>
            <a:r>
              <a:rPr lang="en-US" dirty="0"/>
              <a:t>These modules can be found on the Ohio Assessments Test Portal.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0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module covers the two options available under the Download Student Results button in Features &amp; Tools. You can generate an Individual Student Report, or ISR, and generate a Student Data File. ISRs are covered first. The two processes are very similar in nature.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An ISR is a PDF that displays test results for a single test opportunity taken by a student. It may consist of a single page or multiple pages. ISRs are useful for sharing performance information with students and their parents and guardians. A Student Data File is an Excel, CSV, or text file of the information used for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rgbClr val="000000"/>
              </a:solidFill>
              <a:effectLst/>
              <a:latin typeface="Calibri" panose="020F0502020204030204" pitchFamily="34" charset="0"/>
              <a:ea typeface="+mn-ea"/>
              <a:cs typeface="+mn-cs"/>
            </a:endParaRPr>
          </a:p>
          <a:p>
            <a:r>
              <a:rPr lang="en-US" sz="1200" kern="1200" dirty="0">
                <a:solidFill>
                  <a:schemeClr val="tx1"/>
                </a:solidFill>
                <a:effectLst/>
                <a:latin typeface="+mn-lt"/>
                <a:ea typeface="+mn-ea"/>
                <a:cs typeface="+mn-cs"/>
              </a:rPr>
              <a:t>The Student Results Generator button is the “head and shoulders” icon located in the </a:t>
            </a:r>
            <a:r>
              <a:rPr lang="en-US" sz="1200" b="0" kern="1200" dirty="0">
                <a:solidFill>
                  <a:schemeClr val="tx1"/>
                </a:solidFill>
                <a:effectLst/>
                <a:latin typeface="+mn-lt"/>
                <a:ea typeface="+mn-ea"/>
                <a:cs typeface="+mn-cs"/>
              </a:rPr>
              <a:t>Features &amp; Tools </a:t>
            </a:r>
            <a:r>
              <a:rPr lang="en-US" sz="1200" kern="1200" dirty="0">
                <a:solidFill>
                  <a:schemeClr val="tx1"/>
                </a:solidFill>
                <a:effectLst/>
                <a:latin typeface="+mn-lt"/>
                <a:ea typeface="+mn-ea"/>
                <a:cs typeface="+mn-cs"/>
              </a:rPr>
              <a:t>menu, under the Download &amp; Print options. It is labelled </a:t>
            </a:r>
            <a:r>
              <a:rPr lang="en-US" sz="1200" b="0" kern="1200" dirty="0">
                <a:solidFill>
                  <a:schemeClr val="tx1"/>
                </a:solidFill>
                <a:effectLst/>
                <a:latin typeface="+mn-lt"/>
                <a:ea typeface="+mn-ea"/>
                <a:cs typeface="+mn-cs"/>
              </a:rPr>
              <a:t>Download Student Results. </a:t>
            </a:r>
            <a:r>
              <a:rPr lang="en-US" sz="1200" kern="1200" dirty="0">
                <a:solidFill>
                  <a:schemeClr val="tx1"/>
                </a:solidFill>
                <a:effectLst/>
                <a:latin typeface="+mn-lt"/>
                <a:ea typeface="+mn-ea"/>
                <a:cs typeface="+mn-cs"/>
              </a:rPr>
              <a:t>When you click it, the Student Results Generator pop-up window displays.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2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Student Results Generator button is the “head and shoulders” icon located in the </a:t>
            </a:r>
            <a:r>
              <a:rPr lang="en-US" sz="1200" b="0" kern="1200" dirty="0">
                <a:solidFill>
                  <a:schemeClr val="tx1"/>
                </a:solidFill>
                <a:effectLst/>
                <a:latin typeface="+mn-lt"/>
                <a:ea typeface="+mn-ea"/>
                <a:cs typeface="+mn-cs"/>
              </a:rPr>
              <a:t>Features &amp; Tools </a:t>
            </a:r>
            <a:r>
              <a:rPr lang="en-US" sz="1200" kern="1200" dirty="0">
                <a:solidFill>
                  <a:schemeClr val="tx1"/>
                </a:solidFill>
                <a:effectLst/>
                <a:latin typeface="+mn-lt"/>
                <a:ea typeface="+mn-ea"/>
                <a:cs typeface="+mn-cs"/>
              </a:rPr>
              <a:t>menu, under the Download &amp; Print options. It is labelled </a:t>
            </a:r>
            <a:r>
              <a:rPr lang="en-US" sz="1200" b="0" kern="1200" dirty="0">
                <a:solidFill>
                  <a:schemeClr val="tx1"/>
                </a:solidFill>
                <a:effectLst/>
                <a:latin typeface="+mn-lt"/>
                <a:ea typeface="+mn-ea"/>
                <a:cs typeface="+mn-cs"/>
              </a:rPr>
              <a:t>Download Student Results. </a:t>
            </a:r>
            <a:r>
              <a:rPr lang="en-US" sz="1200" kern="1200" dirty="0">
                <a:solidFill>
                  <a:schemeClr val="tx1"/>
                </a:solidFill>
                <a:effectLst/>
                <a:latin typeface="+mn-lt"/>
                <a:ea typeface="+mn-ea"/>
                <a:cs typeface="+mn-cs"/>
              </a:rPr>
              <a:t>When you click it, the Student Results Generator pop-up window displays.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Select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next few slides are the steps of generating an ISR. You construct the Student Data File in the same way, with different Print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going through the numbered sections, note that there are several selections available under Print Options for an ISR.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choose a single PDF or multiple PDFs in a zip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select a simple or detailed ISR. Simple ISRs are generally one page. Detailed ISRs are multiple pages and contain more details about the student’s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select tests in section 2 with translated ISRs available, the language drop down will appear. The specific languages offered (if available) vary by assessment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move between sections by using the Previous and Next buttons or by clicking the plus and minus symbols at the top of a section. The Student Results Generator opens in default mode with the Select Test Reasons page expanded and Student Data selected. </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0081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is Test Reasons. Test reasons for summative tests represent the test administration windows. Test reasons for non-summative tests can be categories, like pre-instruction or post-instruction. After making a selection, move to section two: Select Assessments.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34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Column 2 lists assessments by subject and grade. Select individual assessments or subjects. When you are generating ISRs you can select multiple grades under ONE subject, but not multiple subjects. Move to section three: Select Students.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3995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Column 3 is labeled Select Students. The Select Students column displays the rosters in the Demo School. </a:t>
            </a:r>
            <a:r>
              <a:rPr lang="en-US" dirty="0"/>
              <a:t>This section will load results depending on the user’s role. Teachers and school-level users will see a list of rosters with student names below. </a:t>
            </a:r>
            <a:r>
              <a:rPr lang="en-US" sz="1200" kern="1200" dirty="0">
                <a:solidFill>
                  <a:schemeClr val="tx1"/>
                </a:solidFill>
                <a:effectLst/>
                <a:latin typeface="+mn-lt"/>
                <a:ea typeface="+mn-ea"/>
                <a:cs typeface="+mn-cs"/>
              </a:rPr>
              <a:t>Each roster can be expanded to show the students on that roster by clicking on the arrow next to the roster name. </a:t>
            </a:r>
            <a:r>
              <a:rPr lang="en-US" dirty="0"/>
              <a:t>District users will see a list of schools. Make your selections and click Generate. The file will post to your Secure Inbox.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 test coordinators are limited to selecting students from up to THREE schools only.</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8993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customizing option is accessed via the </a:t>
            </a:r>
            <a:r>
              <a:rPr lang="en-US" sz="1200" b="0" kern="1200" dirty="0">
                <a:solidFill>
                  <a:schemeClr val="tx1"/>
                </a:solidFill>
                <a:effectLst/>
                <a:latin typeface="+mn-lt"/>
                <a:ea typeface="+mn-ea"/>
                <a:cs typeface="+mn-cs"/>
              </a:rPr>
              <a:t>Filters </a:t>
            </a:r>
            <a:r>
              <a:rPr lang="en-US" sz="1200" kern="1200" dirty="0">
                <a:solidFill>
                  <a:schemeClr val="tx1"/>
                </a:solidFill>
                <a:effectLst/>
                <a:latin typeface="+mn-lt"/>
                <a:ea typeface="+mn-ea"/>
                <a:cs typeface="+mn-cs"/>
              </a:rPr>
              <a:t>button which is in the Select Students section to the left of the</a:t>
            </a:r>
            <a:r>
              <a:rPr lang="en-US" sz="1200" b="0" kern="1200" dirty="0">
                <a:solidFill>
                  <a:schemeClr val="tx1"/>
                </a:solidFill>
                <a:effectLst/>
                <a:latin typeface="+mn-lt"/>
                <a:ea typeface="+mn-ea"/>
                <a:cs typeface="+mn-cs"/>
              </a:rPr>
              <a:t> Previous </a:t>
            </a:r>
            <a:r>
              <a:rPr lang="en-US" sz="1200" kern="1200" dirty="0">
                <a:solidFill>
                  <a:schemeClr val="tx1"/>
                </a:solidFill>
                <a:effectLst/>
                <a:latin typeface="+mn-lt"/>
                <a:ea typeface="+mn-ea"/>
                <a:cs typeface="+mn-cs"/>
              </a:rPr>
              <a:t>button. You can select a range of dates to be included in the ISR by using the calendar to enter a start date and an end date. Click </a:t>
            </a:r>
            <a:r>
              <a:rPr lang="en-US" sz="1200" b="0" kern="1200" dirty="0">
                <a:solidFill>
                  <a:schemeClr val="tx1"/>
                </a:solidFill>
                <a:effectLst/>
                <a:latin typeface="+mn-lt"/>
                <a:ea typeface="+mn-ea"/>
                <a:cs typeface="+mn-cs"/>
              </a:rPr>
              <a:t>Apply. </a:t>
            </a:r>
            <a:r>
              <a:rPr lang="en-US" sz="1200" kern="1200" dirty="0">
                <a:solidFill>
                  <a:schemeClr val="tx1"/>
                </a:solidFill>
                <a:effectLst/>
                <a:latin typeface="+mn-lt"/>
                <a:ea typeface="+mn-ea"/>
                <a:cs typeface="+mn-cs"/>
              </a:rPr>
              <a:t>After making your customizations, click the green </a:t>
            </a:r>
            <a:r>
              <a:rPr lang="en-US" sz="1200" b="0" i="0" kern="1200" dirty="0">
                <a:solidFill>
                  <a:schemeClr val="tx1"/>
                </a:solidFill>
                <a:effectLst/>
                <a:latin typeface="+mn-lt"/>
                <a:ea typeface="+mn-ea"/>
                <a:cs typeface="+mn-cs"/>
              </a:rPr>
              <a:t>Generate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button and the ISR(s) will post to your Inbox.</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9680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the </a:t>
            </a:r>
            <a:r>
              <a:rPr lang="en-US" b="0" i="0" dirty="0"/>
              <a:t>Download Student Results </a:t>
            </a:r>
            <a:r>
              <a:rPr lang="en-US" dirty="0"/>
              <a:t>button from the Student Portfolio Report, the data will load pre-populated, as shown here, without the three colored panels. You see the student’s name and SSID, the test reason, and the subject. You can clear the Student Portfolio selection by clicking </a:t>
            </a:r>
            <a:r>
              <a:rPr lang="en-US" b="0" dirty="0"/>
              <a:t>Clear Search Results. </a:t>
            </a:r>
            <a:r>
              <a:rPr lang="en-US" dirty="0"/>
              <a:t>That removes the selected student and takes you to the three panels you can select from, with nothing pre-selected. </a:t>
            </a:r>
          </a:p>
          <a:p>
            <a:endParaRPr lang="en-US" dirty="0"/>
          </a:p>
          <a:p>
            <a:r>
              <a:rPr lang="en-US" dirty="0"/>
              <a:t>When you click the green </a:t>
            </a:r>
            <a:r>
              <a:rPr lang="en-US" b="0" dirty="0"/>
              <a:t>Generate </a:t>
            </a:r>
            <a:r>
              <a:rPr lang="en-US" dirty="0"/>
              <a:t>button, the report will be available in your Inbox.</a:t>
            </a:r>
          </a:p>
          <a:p>
            <a:endParaRPr lang="en-US" dirty="0"/>
          </a:p>
          <a:p>
            <a:r>
              <a:rPr lang="en-US" dirty="0"/>
              <a:t>If you need to print just a few more student’s ISRs, you can enter up to five, comma-separated SSIDs in the Search by Student ID box, and the same pre-populated template will display, allowing you to generate the ISRs for all those students’ tests.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2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Secure Inbox showing multiple ISR postings. You can archive or delete a file at any time by using the buttons under the Actions column in the results table. Click on the name of a file to download it to your computer.</a:t>
            </a:r>
          </a:p>
          <a:p>
            <a:endParaRPr lang="en-US" dirty="0"/>
          </a:p>
          <a:p>
            <a:r>
              <a:rPr lang="en-US" dirty="0"/>
              <a:t>Files are automatically deleted after 29 days in both the Inbox and the Archived boxes.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4397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112346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07063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413769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271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97997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02882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6520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4412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40887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451862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1253949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4239969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477227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065662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5313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65128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38340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891933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615199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931130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47054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2013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049145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16902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215482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238347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1700859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37700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172237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39428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46365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90445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191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11528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866663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2403005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61610688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522093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67333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365130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178668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028071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34330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56757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147391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865604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420590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4113182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737923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46301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404582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547082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098545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536352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194761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011770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dirty="0"/>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270283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94068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78579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59519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89580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291152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5087885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hyperlink" Target="mailto:OHHelpdesk@cambiumassessment.com"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062A704-3F2E-442A-A1A7-5D668A550410}"/>
              </a:ext>
            </a:extLst>
          </p:cNvPr>
          <p:cNvSpPr txBox="1">
            <a:spLocks/>
          </p:cNvSpPr>
          <p:nvPr/>
        </p:nvSpPr>
        <p:spPr>
          <a:xfrm>
            <a:off x="2741905" y="1328219"/>
            <a:ext cx="8243705" cy="1111328"/>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600" b="0" i="0" u="none" strike="noStrike" kern="1200" cap="none" spc="0" normalizeH="0" baseline="0" noProof="0" dirty="0">
                <a:ln>
                  <a:noFill/>
                </a:ln>
                <a:solidFill>
                  <a:srgbClr val="FFFFFF"/>
                </a:solidFill>
                <a:effectLst/>
                <a:uLnTx/>
                <a:uFillTx/>
                <a:latin typeface="Franklin Gothic Medium" panose="020B0603020102020204"/>
                <a:cs typeface="Calibri"/>
              </a:rPr>
              <a:t>The Centralized Reporting System</a:t>
            </a:r>
            <a:r>
              <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rPr>
              <a:t>—Generating ISRs &amp; Student Data Files for Ohio Assessments:</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1974147" y="4893852"/>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7" name="Rectangle 6">
            <a:extLst>
              <a:ext uri="{FF2B5EF4-FFF2-40B4-BE49-F238E27FC236}">
                <a16:creationId xmlns:a16="http://schemas.microsoft.com/office/drawing/2014/main" id="{B9616C50-C210-4D2A-A6B6-0B2F1A1A0C80}"/>
              </a:ext>
            </a:extLst>
          </p:cNvPr>
          <p:cNvSpPr/>
          <p:nvPr/>
        </p:nvSpPr>
        <p:spPr>
          <a:xfrm>
            <a:off x="9136646" y="6265882"/>
            <a:ext cx="30283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Copyright © 2022 Cambium Assessment,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latin typeface="Franklin Gothic Book" panose="020B0503020102020204"/>
              </a:rPr>
              <a:t>The data is this training is for training purposes only and do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represent</a:t>
            </a:r>
            <a:r>
              <a:rPr lang="en-US" sz="800" dirty="0">
                <a:solidFill>
                  <a:srgbClr val="FFFFFF"/>
                </a:solidFill>
                <a:latin typeface="Franklin Gothic Book" panose="020B0503020102020204"/>
              </a:rPr>
              <a:t> actual results. All names and ID numbers are fictitious.</a:t>
            </a: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9" name="Subtitle 2">
            <a:extLst>
              <a:ext uri="{FF2B5EF4-FFF2-40B4-BE49-F238E27FC236}">
                <a16:creationId xmlns:a16="http://schemas.microsoft.com/office/drawing/2014/main" id="{B32369BC-B365-4EE0-9EC3-CD1C35E55174}"/>
              </a:ext>
            </a:extLst>
          </p:cNvPr>
          <p:cNvSpPr txBox="1">
            <a:spLocks/>
          </p:cNvSpPr>
          <p:nvPr/>
        </p:nvSpPr>
        <p:spPr>
          <a:xfrm>
            <a:off x="1775689" y="3103277"/>
            <a:ext cx="9871788" cy="2048027"/>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endParaRPr kumimoji="0" lang="en-US" sz="2800" b="0" i="0" u="none" strike="noStrike" kern="1200" cap="none" spc="0" normalizeH="0" baseline="0" noProof="0" dirty="0">
              <a:ln>
                <a:noFill/>
              </a:ln>
              <a:solidFill>
                <a:srgbClr val="FFFFFF"/>
              </a:solidFill>
              <a:effectLst/>
              <a:uLnTx/>
              <a:uFillTx/>
              <a:cs typeface="Calibri" panose="020F0502020204030204" pitchFamily="34" charset="0"/>
            </a:endParaRP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800" cap="none" dirty="0">
                <a:solidFill>
                  <a:srgbClr val="FFFFFF"/>
                </a:solidFill>
                <a:cs typeface="Calibri" panose="020F0502020204030204" pitchFamily="34" charset="0"/>
              </a:rPr>
              <a:t>- Ohio’s State Tests (OST)</a:t>
            </a: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800" cap="none" dirty="0">
                <a:solidFill>
                  <a:srgbClr val="FFFFFF"/>
                </a:solidFill>
                <a:cs typeface="Calibri" panose="020F0502020204030204" pitchFamily="34" charset="0"/>
              </a:rPr>
              <a:t>- Readiness Assessments</a:t>
            </a:r>
          </a:p>
          <a:p>
            <a:pPr marL="457200" marR="0" lvl="0" indent="-457200" algn="ctr" defTabSz="685800" rtl="0" eaLnBrk="1" fontAlgn="auto" latinLnBrk="0" hangingPunct="1">
              <a:lnSpc>
                <a:spcPct val="100000"/>
              </a:lnSpc>
              <a:spcBef>
                <a:spcPts val="0"/>
              </a:spcBef>
              <a:spcAft>
                <a:spcPts val="0"/>
              </a:spcAft>
              <a:buClr>
                <a:srgbClr val="53565A"/>
              </a:buClr>
              <a:buSzPct val="100000"/>
              <a:buFontTx/>
              <a:buChar char="-"/>
              <a:tabLst/>
              <a:defRPr/>
            </a:pPr>
            <a:r>
              <a:rPr lang="en-US" sz="2800" cap="none" dirty="0">
                <a:solidFill>
                  <a:srgbClr val="FFFFFF"/>
                </a:solidFill>
                <a:cs typeface="Calibri" panose="020F0502020204030204" pitchFamily="34" charset="0"/>
              </a:rPr>
              <a:t>- Ohio’s Alternate Assessments for Students with the Most Significant Cognitive Disabilities (AASCD)</a:t>
            </a:r>
          </a:p>
          <a:p>
            <a:pPr marL="457200" marR="0" lvl="0" indent="-457200" algn="ctr" defTabSz="685800" rtl="0" eaLnBrk="1" fontAlgn="auto" latinLnBrk="0" hangingPunct="1">
              <a:lnSpc>
                <a:spcPct val="100000"/>
              </a:lnSpc>
              <a:spcBef>
                <a:spcPts val="0"/>
              </a:spcBef>
              <a:spcAft>
                <a:spcPts val="0"/>
              </a:spcAft>
              <a:buClr>
                <a:srgbClr val="53565A"/>
              </a:buClr>
              <a:buSzPct val="100000"/>
              <a:buFont typeface="Wingdings" panose="05000000000000000000" pitchFamily="2" charset="2"/>
              <a:buChar char="v"/>
              <a:tabLst/>
              <a:defRPr/>
            </a:pPr>
            <a:endPar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Individual Student Report</a:t>
            </a:r>
          </a:p>
        </p:txBody>
      </p:sp>
      <p:sp>
        <p:nvSpPr>
          <p:cNvPr id="16" name="Rectangle: Rounded Corners 15">
            <a:extLst>
              <a:ext uri="{FF2B5EF4-FFF2-40B4-BE49-F238E27FC236}">
                <a16:creationId xmlns:a16="http://schemas.microsoft.com/office/drawing/2014/main" id="{D3B52BA6-4068-4DE7-94B7-7D5D435FC71E}"/>
              </a:ext>
            </a:extLst>
          </p:cNvPr>
          <p:cNvSpPr/>
          <p:nvPr/>
        </p:nvSpPr>
        <p:spPr>
          <a:xfrm>
            <a:off x="9790573" y="167066"/>
            <a:ext cx="1975196" cy="315073"/>
          </a:xfrm>
          <a:prstGeom prst="roundRect">
            <a:avLst/>
          </a:prstGeom>
          <a:solidFill>
            <a:srgbClr val="8585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Simple ISR</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13" name="Picture 12">
            <a:extLst>
              <a:ext uri="{FF2B5EF4-FFF2-40B4-BE49-F238E27FC236}">
                <a16:creationId xmlns:a16="http://schemas.microsoft.com/office/drawing/2014/main" id="{A0E9D0E5-0444-4880-990B-83B34988326E}"/>
              </a:ext>
            </a:extLst>
          </p:cNvPr>
          <p:cNvPicPr>
            <a:picLocks noChangeAspect="1"/>
          </p:cNvPicPr>
          <p:nvPr/>
        </p:nvPicPr>
        <p:blipFill>
          <a:blip r:embed="rId3"/>
          <a:stretch>
            <a:fillRect/>
          </a:stretch>
        </p:blipFill>
        <p:spPr>
          <a:xfrm>
            <a:off x="125441" y="801888"/>
            <a:ext cx="7513972" cy="4371766"/>
          </a:xfrm>
          <a:prstGeom prst="rect">
            <a:avLst/>
          </a:prstGeom>
          <a:ln w="12700">
            <a:solidFill>
              <a:schemeClr val="bg1">
                <a:lumMod val="75000"/>
              </a:schemeClr>
            </a:solidFill>
          </a:ln>
        </p:spPr>
      </p:pic>
      <p:pic>
        <p:nvPicPr>
          <p:cNvPr id="15" name="Picture 14">
            <a:extLst>
              <a:ext uri="{FF2B5EF4-FFF2-40B4-BE49-F238E27FC236}">
                <a16:creationId xmlns:a16="http://schemas.microsoft.com/office/drawing/2014/main" id="{A12BB04D-2295-48E7-96C6-DD2706CA3D20}"/>
              </a:ext>
            </a:extLst>
          </p:cNvPr>
          <p:cNvPicPr>
            <a:picLocks noChangeAspect="1"/>
          </p:cNvPicPr>
          <p:nvPr/>
        </p:nvPicPr>
        <p:blipFill>
          <a:blip r:embed="rId4"/>
          <a:stretch>
            <a:fillRect/>
          </a:stretch>
        </p:blipFill>
        <p:spPr>
          <a:xfrm>
            <a:off x="6751821" y="2804005"/>
            <a:ext cx="5219599" cy="3167885"/>
          </a:xfrm>
          <a:prstGeom prst="rect">
            <a:avLst/>
          </a:prstGeom>
          <a:ln w="12700">
            <a:solidFill>
              <a:schemeClr val="bg1">
                <a:lumMod val="75000"/>
              </a:schemeClr>
            </a:solidFill>
          </a:ln>
        </p:spPr>
      </p:pic>
    </p:spTree>
    <p:extLst>
      <p:ext uri="{BB962C8B-B14F-4D97-AF65-F5344CB8AC3E}">
        <p14:creationId xmlns:p14="http://schemas.microsoft.com/office/powerpoint/2010/main" val="358806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F81A-FD42-4523-998D-82F91689DEE5}"/>
              </a:ext>
            </a:extLst>
          </p:cNvPr>
          <p:cNvSpPr>
            <a:spLocks noGrp="1"/>
          </p:cNvSpPr>
          <p:nvPr>
            <p:ph type="title"/>
          </p:nvPr>
        </p:nvSpPr>
        <p:spPr/>
        <p:txBody>
          <a:bodyPr/>
          <a:lstStyle/>
          <a:p>
            <a:r>
              <a:rPr lang="en-US" dirty="0"/>
              <a:t>Sample Individual Student Report</a:t>
            </a:r>
          </a:p>
        </p:txBody>
      </p:sp>
      <p:sp>
        <p:nvSpPr>
          <p:cNvPr id="3" name="Slide Number Placeholder 2">
            <a:extLst>
              <a:ext uri="{FF2B5EF4-FFF2-40B4-BE49-F238E27FC236}">
                <a16:creationId xmlns:a16="http://schemas.microsoft.com/office/drawing/2014/main" id="{C5BCA102-2C51-424F-B667-BB835DCF87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5" name="Rectangle: Rounded Corners 4">
            <a:extLst>
              <a:ext uri="{FF2B5EF4-FFF2-40B4-BE49-F238E27FC236}">
                <a16:creationId xmlns:a16="http://schemas.microsoft.com/office/drawing/2014/main" id="{E67BDB30-C716-438A-AAB5-9A01C2F92FB5}"/>
              </a:ext>
            </a:extLst>
          </p:cNvPr>
          <p:cNvSpPr/>
          <p:nvPr/>
        </p:nvSpPr>
        <p:spPr>
          <a:xfrm>
            <a:off x="9743436" y="167066"/>
            <a:ext cx="1975196" cy="315073"/>
          </a:xfrm>
          <a:prstGeom prst="roundRect">
            <a:avLst/>
          </a:prstGeom>
          <a:solidFill>
            <a:srgbClr val="8585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Detailed ISR</a:t>
            </a:r>
          </a:p>
        </p:txBody>
      </p:sp>
      <p:pic>
        <p:nvPicPr>
          <p:cNvPr id="12" name="Picture 11">
            <a:extLst>
              <a:ext uri="{FF2B5EF4-FFF2-40B4-BE49-F238E27FC236}">
                <a16:creationId xmlns:a16="http://schemas.microsoft.com/office/drawing/2014/main" id="{CA5F41A9-903A-4F75-A17B-A86052242CE3}"/>
              </a:ext>
            </a:extLst>
          </p:cNvPr>
          <p:cNvPicPr>
            <a:picLocks noChangeAspect="1"/>
          </p:cNvPicPr>
          <p:nvPr/>
        </p:nvPicPr>
        <p:blipFill>
          <a:blip r:embed="rId3"/>
          <a:stretch>
            <a:fillRect/>
          </a:stretch>
        </p:blipFill>
        <p:spPr>
          <a:xfrm>
            <a:off x="329978" y="799219"/>
            <a:ext cx="5974569" cy="4013411"/>
          </a:xfrm>
          <a:prstGeom prst="rect">
            <a:avLst/>
          </a:prstGeom>
          <a:ln w="12700">
            <a:solidFill>
              <a:schemeClr val="bg1">
                <a:lumMod val="75000"/>
              </a:schemeClr>
            </a:solidFill>
          </a:ln>
        </p:spPr>
      </p:pic>
      <p:pic>
        <p:nvPicPr>
          <p:cNvPr id="14" name="Picture 13">
            <a:extLst>
              <a:ext uri="{FF2B5EF4-FFF2-40B4-BE49-F238E27FC236}">
                <a16:creationId xmlns:a16="http://schemas.microsoft.com/office/drawing/2014/main" id="{819D0C38-4CEA-4300-8FFC-75344A37E49F}"/>
              </a:ext>
            </a:extLst>
          </p:cNvPr>
          <p:cNvPicPr>
            <a:picLocks noChangeAspect="1"/>
          </p:cNvPicPr>
          <p:nvPr/>
        </p:nvPicPr>
        <p:blipFill>
          <a:blip r:embed="rId4"/>
          <a:stretch>
            <a:fillRect/>
          </a:stretch>
        </p:blipFill>
        <p:spPr>
          <a:xfrm>
            <a:off x="5741271" y="1839846"/>
            <a:ext cx="5977361" cy="4218935"/>
          </a:xfrm>
          <a:prstGeom prst="rect">
            <a:avLst/>
          </a:prstGeom>
          <a:ln w="12700">
            <a:solidFill>
              <a:schemeClr val="bg1">
                <a:lumMod val="75000"/>
              </a:schemeClr>
            </a:solidFill>
          </a:ln>
        </p:spPr>
      </p:pic>
    </p:spTree>
    <p:extLst>
      <p:ext uri="{BB962C8B-B14F-4D97-AF65-F5344CB8AC3E}">
        <p14:creationId xmlns:p14="http://schemas.microsoft.com/office/powerpoint/2010/main" val="83269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lstStyle/>
          <a:p>
            <a:r>
              <a:rPr lang="en-US" dirty="0"/>
              <a:t>Generate a Student Data File</a:t>
            </a:r>
          </a:p>
        </p:txBody>
      </p:sp>
      <p:sp>
        <p:nvSpPr>
          <p:cNvPr id="4" name="Slide Number Placeholder 3">
            <a:extLst>
              <a:ext uri="{FF2B5EF4-FFF2-40B4-BE49-F238E27FC236}">
                <a16:creationId xmlns:a16="http://schemas.microsoft.com/office/drawing/2014/main" id="{957DB5AE-4BC5-4F50-A485-2D80683B7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5" name="Picture 14">
            <a:extLst>
              <a:ext uri="{FF2B5EF4-FFF2-40B4-BE49-F238E27FC236}">
                <a16:creationId xmlns:a16="http://schemas.microsoft.com/office/drawing/2014/main" id="{F991A11A-0B73-49B5-90C3-F62003204226}"/>
              </a:ext>
            </a:extLst>
          </p:cNvPr>
          <p:cNvPicPr>
            <a:picLocks noChangeAspect="1"/>
          </p:cNvPicPr>
          <p:nvPr/>
        </p:nvPicPr>
        <p:blipFill>
          <a:blip r:embed="rId3"/>
          <a:stretch>
            <a:fillRect/>
          </a:stretch>
        </p:blipFill>
        <p:spPr>
          <a:xfrm>
            <a:off x="1074715" y="796886"/>
            <a:ext cx="9344633" cy="52642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0B5D1429-D4E5-475D-9B94-5FC55B783646}"/>
              </a:ext>
            </a:extLst>
          </p:cNvPr>
          <p:cNvSpPr/>
          <p:nvPr/>
        </p:nvSpPr>
        <p:spPr>
          <a:xfrm>
            <a:off x="1169826" y="1214788"/>
            <a:ext cx="3149511" cy="48463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973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1403-0FEE-4F47-BC20-AFA0EB0B0F9B}"/>
              </a:ext>
            </a:extLst>
          </p:cNvPr>
          <p:cNvSpPr>
            <a:spLocks noGrp="1"/>
          </p:cNvSpPr>
          <p:nvPr>
            <p:ph type="title"/>
          </p:nvPr>
        </p:nvSpPr>
        <p:spPr/>
        <p:txBody>
          <a:bodyPr/>
          <a:lstStyle/>
          <a:p>
            <a:r>
              <a:rPr lang="en-US" dirty="0"/>
              <a:t>Sample Student Data File</a:t>
            </a:r>
          </a:p>
        </p:txBody>
      </p:sp>
      <p:sp>
        <p:nvSpPr>
          <p:cNvPr id="4" name="Slide Number Placeholder 3">
            <a:extLst>
              <a:ext uri="{FF2B5EF4-FFF2-40B4-BE49-F238E27FC236}">
                <a16:creationId xmlns:a16="http://schemas.microsoft.com/office/drawing/2014/main" id="{BE0830CA-CFBA-4A1D-95F5-E5011B0157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6974BEFC-35D9-4550-BAD4-66C762ACF836}"/>
              </a:ext>
            </a:extLst>
          </p:cNvPr>
          <p:cNvPicPr>
            <a:picLocks noChangeAspect="1"/>
          </p:cNvPicPr>
          <p:nvPr/>
        </p:nvPicPr>
        <p:blipFill>
          <a:blip r:embed="rId3"/>
          <a:stretch>
            <a:fillRect/>
          </a:stretch>
        </p:blipFill>
        <p:spPr>
          <a:xfrm>
            <a:off x="510972" y="1785937"/>
            <a:ext cx="11170055" cy="21002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077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4E7F-98D3-4DB9-9557-F162484EDE36}"/>
              </a:ext>
            </a:extLst>
          </p:cNvPr>
          <p:cNvSpPr>
            <a:spLocks noGrp="1"/>
          </p:cNvSpPr>
          <p:nvPr>
            <p:ph type="title"/>
          </p:nvPr>
        </p:nvSpPr>
        <p:spPr/>
        <p:txBody>
          <a:bodyPr/>
          <a:lstStyle/>
          <a:p>
            <a:r>
              <a:rPr lang="en-US" dirty="0"/>
              <a:t>Generating ISRs and Student Data Files</a:t>
            </a:r>
          </a:p>
        </p:txBody>
      </p:sp>
      <p:grpSp>
        <p:nvGrpSpPr>
          <p:cNvPr id="3" name="Group 2" descr="Options for generating ISRs in bulk.&#10;">
            <a:extLst>
              <a:ext uri="{FF2B5EF4-FFF2-40B4-BE49-F238E27FC236}">
                <a16:creationId xmlns:a16="http://schemas.microsoft.com/office/drawing/2014/main" id="{6248A6F9-3249-4F6A-ADE0-71E2FA5F283D}"/>
              </a:ext>
            </a:extLst>
          </p:cNvPr>
          <p:cNvGrpSpPr/>
          <p:nvPr/>
        </p:nvGrpSpPr>
        <p:grpSpPr>
          <a:xfrm>
            <a:off x="687879" y="1007918"/>
            <a:ext cx="5246452" cy="3970177"/>
            <a:chOff x="687879" y="1007918"/>
            <a:chExt cx="5246452" cy="3970177"/>
          </a:xfrm>
        </p:grpSpPr>
        <p:sp>
          <p:nvSpPr>
            <p:cNvPr id="5" name="Rectangle: Rounded Corners 4">
              <a:extLst>
                <a:ext uri="{FF2B5EF4-FFF2-40B4-BE49-F238E27FC236}">
                  <a16:creationId xmlns:a16="http://schemas.microsoft.com/office/drawing/2014/main" id="{9285B9E2-F59C-40B7-AB56-2BAB3480E0D2}"/>
                </a:ext>
              </a:extLst>
            </p:cNvPr>
            <p:cNvSpPr/>
            <p:nvPr/>
          </p:nvSpPr>
          <p:spPr>
            <a:xfrm>
              <a:off x="687879"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Up to 3 schools for district-level users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Language (if available)</a:t>
              </a:r>
            </a:p>
          </p:txBody>
        </p:sp>
        <p:sp>
          <p:nvSpPr>
            <p:cNvPr id="7" name="Rectangle: Rounded Corners 6">
              <a:extLst>
                <a:ext uri="{FF2B5EF4-FFF2-40B4-BE49-F238E27FC236}">
                  <a16:creationId xmlns:a16="http://schemas.microsoft.com/office/drawing/2014/main" id="{1C82C401-CC23-4C5B-9ECD-4705126540DD}"/>
                </a:ext>
              </a:extLst>
            </p:cNvPr>
            <p:cNvSpPr/>
            <p:nvPr/>
          </p:nvSpPr>
          <p:spPr>
            <a:xfrm>
              <a:off x="1662545" y="1007918"/>
              <a:ext cx="3366655" cy="518012"/>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ISRs</a:t>
              </a:r>
            </a:p>
          </p:txBody>
        </p:sp>
      </p:grpSp>
      <p:grpSp>
        <p:nvGrpSpPr>
          <p:cNvPr id="9" name="Group 8" descr="The options for generating large volume Student Data Files.">
            <a:extLst>
              <a:ext uri="{FF2B5EF4-FFF2-40B4-BE49-F238E27FC236}">
                <a16:creationId xmlns:a16="http://schemas.microsoft.com/office/drawing/2014/main" id="{3CAF2166-8ACC-4B1A-8724-00F4C6740540}"/>
              </a:ext>
            </a:extLst>
          </p:cNvPr>
          <p:cNvGrpSpPr/>
          <p:nvPr/>
        </p:nvGrpSpPr>
        <p:grpSpPr>
          <a:xfrm>
            <a:off x="6549308" y="1007918"/>
            <a:ext cx="5246452" cy="3970177"/>
            <a:chOff x="6549308" y="1007918"/>
            <a:chExt cx="5246452" cy="3970177"/>
          </a:xfrm>
        </p:grpSpPr>
        <p:sp>
          <p:nvSpPr>
            <p:cNvPr id="6" name="Rectangle: Rounded Corners 5" descr="Options for generating Student Data files in large volume.&#10;">
              <a:extLst>
                <a:ext uri="{FF2B5EF4-FFF2-40B4-BE49-F238E27FC236}">
                  <a16:creationId xmlns:a16="http://schemas.microsoft.com/office/drawing/2014/main" id="{854224B7-DD9A-4B6E-863B-6682981732A4}"/>
                </a:ext>
              </a:extLst>
            </p:cNvPr>
            <p:cNvSpPr/>
            <p:nvPr/>
          </p:nvSpPr>
          <p:spPr>
            <a:xfrm>
              <a:off x="6549308"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Data file for each test or combined data file</a:t>
              </a:r>
            </a:p>
          </p:txBody>
        </p:sp>
        <p:sp>
          <p:nvSpPr>
            <p:cNvPr id="8" name="Rectangle: Rounded Corners 7">
              <a:extLst>
                <a:ext uri="{FF2B5EF4-FFF2-40B4-BE49-F238E27FC236}">
                  <a16:creationId xmlns:a16="http://schemas.microsoft.com/office/drawing/2014/main" id="{11F32E43-95BB-431E-A871-09848BFC90F2}"/>
                </a:ext>
              </a:extLst>
            </p:cNvPr>
            <p:cNvSpPr/>
            <p:nvPr/>
          </p:nvSpPr>
          <p:spPr>
            <a:xfrm>
              <a:off x="7322127" y="1007918"/>
              <a:ext cx="3650673" cy="518012"/>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Student Data Files</a:t>
              </a:r>
            </a:p>
          </p:txBody>
        </p:sp>
      </p:grpSp>
      <p:sp>
        <p:nvSpPr>
          <p:cNvPr id="4" name="Slide Number Placeholder 3">
            <a:extLst>
              <a:ext uri="{FF2B5EF4-FFF2-40B4-BE49-F238E27FC236}">
                <a16:creationId xmlns:a16="http://schemas.microsoft.com/office/drawing/2014/main" id="{607497D5-7EA4-411E-AF68-3E15A392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6662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System User Guide, 2022-2023</a:t>
            </a:r>
          </a:p>
          <a:p>
            <a:pPr eaLnBrk="1" fontAlgn="auto" hangingPunct="1">
              <a:buFont typeface="Arial" panose="020B0604020202020204" pitchFamily="34" charset="0"/>
              <a:buChar char="•"/>
              <a:defRPr/>
            </a:pPr>
            <a:r>
              <a:rPr lang="en-US" sz="2800" dirty="0">
                <a:solidFill>
                  <a:srgbClr val="006298"/>
                </a:solidFill>
              </a:rPr>
              <a:t>https://oh.portal.cambiumast.com/</a:t>
            </a:r>
          </a:p>
          <a:p>
            <a:pPr fontAlgn="auto">
              <a:buFont typeface="Arial" panose="020B0604020202020204" pitchFamily="34" charset="0"/>
              <a:buChar char="•"/>
              <a:defRPr/>
            </a:pPr>
            <a:r>
              <a:rPr lang="en-US" sz="2800" dirty="0">
                <a:solidFill>
                  <a:srgbClr val="006298"/>
                </a:solidFill>
              </a:rPr>
              <a:t>Email </a:t>
            </a:r>
            <a:r>
              <a:rPr lang="en-US" sz="2800" b="0" i="0" u="none" strike="noStrike" dirty="0">
                <a:solidFill>
                  <a:srgbClr val="006298"/>
                </a:solidFill>
                <a:effectLst/>
                <a:hlinkClick r:id="rId3">
                  <a:extLst>
                    <a:ext uri="{A12FA001-AC4F-418D-AE19-62706E023703}">
                      <ahyp:hlinkClr xmlns:ahyp="http://schemas.microsoft.com/office/drawing/2018/hyperlinkcolor" val="tx"/>
                    </a:ext>
                  </a:extLst>
                </a:hlinkClick>
              </a:rPr>
              <a:t>OHHelpdesk@cambiumassessment.com</a:t>
            </a:r>
            <a:endParaRPr lang="en-US" sz="2800" b="0" i="0" u="none" strike="noStrike" dirty="0">
              <a:solidFill>
                <a:srgbClr val="006298"/>
              </a:solidFill>
              <a:effectLst/>
            </a:endParaRPr>
          </a:p>
          <a:p>
            <a:pPr marL="0" indent="0" fontAlgn="auto">
              <a:buNone/>
              <a:defRPr/>
            </a:pPr>
            <a:r>
              <a:rPr lang="en-US" sz="2800" b="0" i="0" u="none" strike="noStrike" dirty="0">
                <a:solidFill>
                  <a:srgbClr val="006298"/>
                </a:solidFill>
                <a:effectLst/>
              </a:rPr>
              <a:t>or </a:t>
            </a:r>
          </a:p>
          <a:p>
            <a:pPr fontAlgn="auto">
              <a:buFont typeface="Arial" panose="020B0604020202020204" pitchFamily="34" charset="0"/>
              <a:buChar char="•"/>
              <a:defRPr/>
            </a:pPr>
            <a:r>
              <a:rPr lang="en-US" sz="2800" b="0" i="0" u="none" strike="noStrike" dirty="0">
                <a:solidFill>
                  <a:srgbClr val="006298"/>
                </a:solidFill>
                <a:effectLst/>
              </a:rPr>
              <a:t>Call </a:t>
            </a:r>
            <a:r>
              <a:rPr lang="en-US" sz="2800" b="0" i="0" dirty="0">
                <a:solidFill>
                  <a:srgbClr val="006298"/>
                </a:solidFill>
                <a:effectLst/>
              </a:rPr>
              <a:t>1-877-231-7809</a:t>
            </a:r>
            <a:endParaRPr lang="en-US" sz="2800" dirty="0">
              <a:solidFill>
                <a:srgbClr val="006298"/>
              </a:solidFill>
            </a:endParaRP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15</a:t>
            </a:r>
          </a:p>
        </p:txBody>
      </p:sp>
    </p:spTree>
    <p:extLst>
      <p:ext uri="{BB962C8B-B14F-4D97-AF65-F5344CB8AC3E}">
        <p14:creationId xmlns:p14="http://schemas.microsoft.com/office/powerpoint/2010/main" val="293989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024A1-2F6B-4949-8EC0-93EB3F8C0E8B}"/>
              </a:ext>
            </a:extLst>
          </p:cNvPr>
          <p:cNvSpPr>
            <a:spLocks noGrp="1"/>
          </p:cNvSpPr>
          <p:nvPr>
            <p:ph idx="1"/>
          </p:nvPr>
        </p:nvSpPr>
        <p:spPr>
          <a:xfrm>
            <a:off x="701040" y="979715"/>
            <a:ext cx="10966265" cy="2547256"/>
          </a:xfrm>
        </p:spPr>
        <p:txBody>
          <a:bodyPr>
            <a:normAutofit fontScale="92500" lnSpcReduction="10000"/>
          </a:bodyPr>
          <a:lstStyle/>
          <a:p>
            <a:r>
              <a:rPr lang="en-US" dirty="0"/>
              <a:t>The Centralized Reporting System: The Basics for Ohio Assessments</a:t>
            </a:r>
          </a:p>
          <a:p>
            <a:r>
              <a:rPr lang="en-US" b="1" dirty="0">
                <a:solidFill>
                  <a:srgbClr val="C00000"/>
                </a:solidFill>
              </a:rPr>
              <a:t>The Centralized Reporting System: Generating ISRs and Student Data Files for Ohio Assessments</a:t>
            </a:r>
          </a:p>
          <a:p>
            <a:r>
              <a:rPr lang="en-US" b="1" dirty="0">
                <a:solidFill>
                  <a:schemeClr val="tx2"/>
                </a:solidFill>
              </a:rPr>
              <a:t>The Centralized Reporting System: Viewing Results within Reporting Categories for Ohio Assessments</a:t>
            </a:r>
          </a:p>
          <a:p>
            <a:r>
              <a:rPr lang="en-US" dirty="0"/>
              <a:t>The Centralized Reporting System: Working with Item-Level Data</a:t>
            </a:r>
          </a:p>
        </p:txBody>
      </p:sp>
      <p:sp>
        <p:nvSpPr>
          <p:cNvPr id="3" name="Title 2">
            <a:extLst>
              <a:ext uri="{FF2B5EF4-FFF2-40B4-BE49-F238E27FC236}">
                <a16:creationId xmlns:a16="http://schemas.microsoft.com/office/drawing/2014/main" id="{ACAE800A-8208-44A0-937B-70B364F42A6E}"/>
              </a:ext>
            </a:extLst>
          </p:cNvPr>
          <p:cNvSpPr>
            <a:spLocks noGrp="1"/>
          </p:cNvSpPr>
          <p:nvPr>
            <p:ph type="title"/>
          </p:nvPr>
        </p:nvSpPr>
        <p:spPr/>
        <p:txBody>
          <a:bodyPr/>
          <a:lstStyle/>
          <a:p>
            <a:r>
              <a:rPr lang="en-US" dirty="0"/>
              <a:t>The CRS Series</a:t>
            </a:r>
          </a:p>
        </p:txBody>
      </p:sp>
      <p:sp>
        <p:nvSpPr>
          <p:cNvPr id="4" name="Slide Number Placeholder 3">
            <a:extLst>
              <a:ext uri="{FF2B5EF4-FFF2-40B4-BE49-F238E27FC236}">
                <a16:creationId xmlns:a16="http://schemas.microsoft.com/office/drawing/2014/main" id="{31382A2B-8C91-49C4-84C0-DB8B7B6E91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Rectangle: Rounded Corners 4">
            <a:extLst>
              <a:ext uri="{FF2B5EF4-FFF2-40B4-BE49-F238E27FC236}">
                <a16:creationId xmlns:a16="http://schemas.microsoft.com/office/drawing/2014/main" id="{F6350088-E9ED-49C4-83F9-C5F0F9E84AFE}"/>
              </a:ext>
            </a:extLst>
          </p:cNvPr>
          <p:cNvSpPr/>
          <p:nvPr/>
        </p:nvSpPr>
        <p:spPr>
          <a:xfrm>
            <a:off x="701040" y="3755571"/>
            <a:ext cx="10966265" cy="2318658"/>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The CRS Series, specifically created for Ohio Readiness Assessments: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How to Access Your Readiness Assessments Data in the Centralized Reporting System</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How to Use the Advanced Features of the Centralized Reporting System to View Your Benchmark and Checkpoint Data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How to Modify Machine Scores and Hand-Score Unscored Items</a:t>
            </a:r>
          </a:p>
        </p:txBody>
      </p:sp>
    </p:spTree>
    <p:extLst>
      <p:ext uri="{BB962C8B-B14F-4D97-AF65-F5344CB8AC3E}">
        <p14:creationId xmlns:p14="http://schemas.microsoft.com/office/powerpoint/2010/main" val="102257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19F6-C648-430B-8A3C-F21E6F27A0F5}"/>
              </a:ext>
            </a:extLst>
          </p:cNvPr>
          <p:cNvSpPr>
            <a:spLocks noGrp="1"/>
          </p:cNvSpPr>
          <p:nvPr>
            <p:ph type="title"/>
          </p:nvPr>
        </p:nvSpPr>
        <p:spPr/>
        <p:txBody>
          <a:bodyPr/>
          <a:lstStyle/>
          <a:p>
            <a:r>
              <a:rPr lang="en-US" dirty="0"/>
              <a:t>Download Student Results</a:t>
            </a:r>
          </a:p>
        </p:txBody>
      </p:sp>
      <p:sp>
        <p:nvSpPr>
          <p:cNvPr id="3" name="Slide Number Placeholder 2">
            <a:extLst>
              <a:ext uri="{FF2B5EF4-FFF2-40B4-BE49-F238E27FC236}">
                <a16:creationId xmlns:a16="http://schemas.microsoft.com/office/drawing/2014/main" id="{A06DDA5F-E132-42D4-8548-150D1C7A0C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4" name="Callout: Right Arrow 3">
            <a:extLst>
              <a:ext uri="{FF2B5EF4-FFF2-40B4-BE49-F238E27FC236}">
                <a16:creationId xmlns:a16="http://schemas.microsoft.com/office/drawing/2014/main" id="{9C46E0ED-25FF-4A86-98A3-1417FF4D73F7}"/>
              </a:ext>
            </a:extLst>
          </p:cNvPr>
          <p:cNvSpPr/>
          <p:nvPr/>
        </p:nvSpPr>
        <p:spPr>
          <a:xfrm>
            <a:off x="1763717" y="2902193"/>
            <a:ext cx="2784764" cy="1444336"/>
          </a:xfrm>
          <a:prstGeom prst="rightArrowCallou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Two Types of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 Student Reports (ISRs)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The Student Data File</a:t>
            </a:r>
          </a:p>
        </p:txBody>
      </p:sp>
      <p:pic>
        <p:nvPicPr>
          <p:cNvPr id="5" name="Picture 4">
            <a:extLst>
              <a:ext uri="{FF2B5EF4-FFF2-40B4-BE49-F238E27FC236}">
                <a16:creationId xmlns:a16="http://schemas.microsoft.com/office/drawing/2014/main" id="{676CEC41-97AB-4BC5-B52B-3E3BEF8A7640}"/>
              </a:ext>
            </a:extLst>
          </p:cNvPr>
          <p:cNvPicPr>
            <a:picLocks noChangeAspect="1"/>
          </p:cNvPicPr>
          <p:nvPr/>
        </p:nvPicPr>
        <p:blipFill>
          <a:blip r:embed="rId3"/>
          <a:stretch>
            <a:fillRect/>
          </a:stretch>
        </p:blipFill>
        <p:spPr>
          <a:xfrm>
            <a:off x="4672549" y="804442"/>
            <a:ext cx="3576017" cy="52491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117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4A6-C2C1-4EE3-8880-874B0ECD2A26}"/>
              </a:ext>
            </a:extLst>
          </p:cNvPr>
          <p:cNvSpPr>
            <a:spLocks noGrp="1"/>
          </p:cNvSpPr>
          <p:nvPr>
            <p:ph type="title"/>
          </p:nvPr>
        </p:nvSpPr>
        <p:spPr/>
        <p:txBody>
          <a:bodyPr/>
          <a:lstStyle/>
          <a:p>
            <a:r>
              <a:rPr lang="en-US" dirty="0"/>
              <a:t>Build Individual Student Reports</a:t>
            </a:r>
          </a:p>
        </p:txBody>
      </p:sp>
      <p:pic>
        <p:nvPicPr>
          <p:cNvPr id="20" name="Picture 19">
            <a:extLst>
              <a:ext uri="{FF2B5EF4-FFF2-40B4-BE49-F238E27FC236}">
                <a16:creationId xmlns:a16="http://schemas.microsoft.com/office/drawing/2014/main" id="{61340F96-A924-44E6-99AC-C4DB0C8F3F48}"/>
              </a:ext>
            </a:extLst>
          </p:cNvPr>
          <p:cNvPicPr>
            <a:picLocks noChangeAspect="1"/>
          </p:cNvPicPr>
          <p:nvPr/>
        </p:nvPicPr>
        <p:blipFill>
          <a:blip r:embed="rId3"/>
          <a:stretch>
            <a:fillRect/>
          </a:stretch>
        </p:blipFill>
        <p:spPr>
          <a:xfrm>
            <a:off x="426231" y="835627"/>
            <a:ext cx="3752850" cy="923925"/>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1B1B880B-8C0E-4362-B400-92DB074D8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25" name="Rectangle: Rounded Corners 24">
            <a:extLst>
              <a:ext uri="{FF2B5EF4-FFF2-40B4-BE49-F238E27FC236}">
                <a16:creationId xmlns:a16="http://schemas.microsoft.com/office/drawing/2014/main" id="{4B40EA79-0FEE-4C98-8865-B5E6D1603BD4}"/>
              </a:ext>
            </a:extLst>
          </p:cNvPr>
          <p:cNvSpPr/>
          <p:nvPr/>
        </p:nvSpPr>
        <p:spPr>
          <a:xfrm>
            <a:off x="4391291" y="808737"/>
            <a:ext cx="6256041" cy="345874"/>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Start with Selecting a Report Type</a:t>
            </a:r>
          </a:p>
        </p:txBody>
      </p:sp>
      <p:grpSp>
        <p:nvGrpSpPr>
          <p:cNvPr id="8" name="Group 7">
            <a:extLst>
              <a:ext uri="{FF2B5EF4-FFF2-40B4-BE49-F238E27FC236}">
                <a16:creationId xmlns:a16="http://schemas.microsoft.com/office/drawing/2014/main" id="{AD10E565-DFBA-45ED-A348-E1DBEAF66FA7}"/>
              </a:ext>
            </a:extLst>
          </p:cNvPr>
          <p:cNvGrpSpPr/>
          <p:nvPr/>
        </p:nvGrpSpPr>
        <p:grpSpPr>
          <a:xfrm>
            <a:off x="2302656" y="1178018"/>
            <a:ext cx="9139775" cy="4844355"/>
            <a:chOff x="2302656" y="1178018"/>
            <a:chExt cx="9139775" cy="4844355"/>
          </a:xfrm>
        </p:grpSpPr>
        <p:pic>
          <p:nvPicPr>
            <p:cNvPr id="22" name="Picture 21">
              <a:extLst>
                <a:ext uri="{FF2B5EF4-FFF2-40B4-BE49-F238E27FC236}">
                  <a16:creationId xmlns:a16="http://schemas.microsoft.com/office/drawing/2014/main" id="{6086EA79-46D5-49CB-ABDA-16A230D85E8D}"/>
                </a:ext>
              </a:extLst>
            </p:cNvPr>
            <p:cNvPicPr>
              <a:picLocks noChangeAspect="1"/>
            </p:cNvPicPr>
            <p:nvPr/>
          </p:nvPicPr>
          <p:blipFill>
            <a:blip r:embed="rId4"/>
            <a:stretch>
              <a:fillRect/>
            </a:stretch>
          </p:blipFill>
          <p:spPr>
            <a:xfrm>
              <a:off x="2302656" y="1178018"/>
              <a:ext cx="9139775" cy="48443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01B8D8CA-6EFC-4E95-BE80-CB74D5D08D22}"/>
                </a:ext>
              </a:extLst>
            </p:cNvPr>
            <p:cNvSpPr/>
            <p:nvPr/>
          </p:nvSpPr>
          <p:spPr>
            <a:xfrm>
              <a:off x="2430379" y="1570706"/>
              <a:ext cx="2717852" cy="4408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7" name="Picture 6">
              <a:extLst>
                <a:ext uri="{FF2B5EF4-FFF2-40B4-BE49-F238E27FC236}">
                  <a16:creationId xmlns:a16="http://schemas.microsoft.com/office/drawing/2014/main" id="{479C4EA4-EBB9-494E-99AC-482CD127FF36}"/>
                </a:ext>
              </a:extLst>
            </p:cNvPr>
            <p:cNvPicPr>
              <a:picLocks noChangeAspect="1"/>
            </p:cNvPicPr>
            <p:nvPr/>
          </p:nvPicPr>
          <p:blipFill rotWithShape="1">
            <a:blip r:embed="rId5"/>
            <a:srcRect b="8240"/>
            <a:stretch/>
          </p:blipFill>
          <p:spPr>
            <a:xfrm>
              <a:off x="5532508" y="2113292"/>
              <a:ext cx="5114824" cy="3628585"/>
            </a:xfrm>
            <a:prstGeom prst="rect">
              <a:avLst/>
            </a:prstGeom>
          </p:spPr>
        </p:pic>
      </p:grpSp>
    </p:spTree>
    <p:extLst>
      <p:ext uri="{BB962C8B-B14F-4D97-AF65-F5344CB8AC3E}">
        <p14:creationId xmlns:p14="http://schemas.microsoft.com/office/powerpoint/2010/main" val="352913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A5A6-CB99-4CFD-8D12-75B7A45849D4}"/>
              </a:ext>
            </a:extLst>
          </p:cNvPr>
          <p:cNvSpPr>
            <a:spLocks noGrp="1"/>
          </p:cNvSpPr>
          <p:nvPr>
            <p:ph type="title"/>
          </p:nvPr>
        </p:nvSpPr>
        <p:spPr/>
        <p:txBody>
          <a:bodyPr/>
          <a:lstStyle/>
          <a:p>
            <a:r>
              <a:rPr lang="en-US" dirty="0"/>
              <a:t>Select a Test Reason</a:t>
            </a:r>
          </a:p>
        </p:txBody>
      </p:sp>
      <p:sp>
        <p:nvSpPr>
          <p:cNvPr id="3" name="Slide Number Placeholder 2">
            <a:extLst>
              <a:ext uri="{FF2B5EF4-FFF2-40B4-BE49-F238E27FC236}">
                <a16:creationId xmlns:a16="http://schemas.microsoft.com/office/drawing/2014/main" id="{2B8D70EB-7E75-42FA-86F6-AE8C46AD84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grpSp>
        <p:nvGrpSpPr>
          <p:cNvPr id="8" name="Group 7">
            <a:extLst>
              <a:ext uri="{FF2B5EF4-FFF2-40B4-BE49-F238E27FC236}">
                <a16:creationId xmlns:a16="http://schemas.microsoft.com/office/drawing/2014/main" id="{E87422D7-0866-4F8E-B681-7657E31D5429}"/>
              </a:ext>
            </a:extLst>
          </p:cNvPr>
          <p:cNvGrpSpPr/>
          <p:nvPr/>
        </p:nvGrpSpPr>
        <p:grpSpPr>
          <a:xfrm>
            <a:off x="2947220" y="746880"/>
            <a:ext cx="6558521" cy="5364239"/>
            <a:chOff x="2947220" y="746880"/>
            <a:chExt cx="6558521" cy="5364239"/>
          </a:xfrm>
        </p:grpSpPr>
        <p:pic>
          <p:nvPicPr>
            <p:cNvPr id="4" name="Picture 3">
              <a:extLst>
                <a:ext uri="{FF2B5EF4-FFF2-40B4-BE49-F238E27FC236}">
                  <a16:creationId xmlns:a16="http://schemas.microsoft.com/office/drawing/2014/main" id="{239F07F3-C393-4BE1-8F48-8D152348F0B3}"/>
                </a:ext>
              </a:extLst>
            </p:cNvPr>
            <p:cNvPicPr>
              <a:picLocks noChangeAspect="1"/>
            </p:cNvPicPr>
            <p:nvPr/>
          </p:nvPicPr>
          <p:blipFill>
            <a:blip r:embed="rId3"/>
            <a:stretch>
              <a:fillRect/>
            </a:stretch>
          </p:blipFill>
          <p:spPr>
            <a:xfrm>
              <a:off x="2947220" y="746880"/>
              <a:ext cx="6297560" cy="53642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5978AB1-EC7E-4C7D-9CD2-A2C392347A7B}"/>
                </a:ext>
              </a:extLst>
            </p:cNvPr>
            <p:cNvPicPr>
              <a:picLocks noChangeAspect="1"/>
            </p:cNvPicPr>
            <p:nvPr/>
          </p:nvPicPr>
          <p:blipFill rotWithShape="1">
            <a:blip r:embed="rId4"/>
            <a:srcRect l="1028" t="3191" r="-24870" b="-28884"/>
            <a:stretch/>
          </p:blipFill>
          <p:spPr>
            <a:xfrm>
              <a:off x="3453755" y="834013"/>
              <a:ext cx="6051986" cy="4748893"/>
            </a:xfrm>
            <a:prstGeom prst="rect">
              <a:avLst/>
            </a:prstGeom>
          </p:spPr>
        </p:pic>
        <p:sp>
          <p:nvSpPr>
            <p:cNvPr id="7" name="Rectangle 6">
              <a:extLst>
                <a:ext uri="{FF2B5EF4-FFF2-40B4-BE49-F238E27FC236}">
                  <a16:creationId xmlns:a16="http://schemas.microsoft.com/office/drawing/2014/main" id="{E7012A67-DC31-4EDF-81DC-199B6F22CFF1}"/>
                </a:ext>
              </a:extLst>
            </p:cNvPr>
            <p:cNvSpPr/>
            <p:nvPr/>
          </p:nvSpPr>
          <p:spPr>
            <a:xfrm>
              <a:off x="3453755" y="4431323"/>
              <a:ext cx="4816038"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19946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3B5-400F-4E90-B9B9-04F3231F951C}"/>
              </a:ext>
            </a:extLst>
          </p:cNvPr>
          <p:cNvSpPr>
            <a:spLocks noGrp="1"/>
          </p:cNvSpPr>
          <p:nvPr>
            <p:ph type="title"/>
          </p:nvPr>
        </p:nvSpPr>
        <p:spPr/>
        <p:txBody>
          <a:bodyPr/>
          <a:lstStyle/>
          <a:p>
            <a:r>
              <a:rPr lang="en-US" dirty="0"/>
              <a:t>Select Assessments</a:t>
            </a:r>
          </a:p>
        </p:txBody>
      </p:sp>
      <p:sp>
        <p:nvSpPr>
          <p:cNvPr id="3" name="Slide Number Placeholder 2">
            <a:extLst>
              <a:ext uri="{FF2B5EF4-FFF2-40B4-BE49-F238E27FC236}">
                <a16:creationId xmlns:a16="http://schemas.microsoft.com/office/drawing/2014/main" id="{35CB78F9-71DA-4ABC-8A2C-6BFA6DFED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4DF6C95C-A5CF-4034-AA07-2ED33C2A2032}"/>
              </a:ext>
            </a:extLst>
          </p:cNvPr>
          <p:cNvPicPr>
            <a:picLocks noChangeAspect="1"/>
          </p:cNvPicPr>
          <p:nvPr/>
        </p:nvPicPr>
        <p:blipFill>
          <a:blip r:embed="rId3"/>
          <a:stretch>
            <a:fillRect/>
          </a:stretch>
        </p:blipFill>
        <p:spPr>
          <a:xfrm>
            <a:off x="3270183" y="883617"/>
            <a:ext cx="6018195" cy="513396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986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8130-5493-4878-84B4-2EDB72F42670}"/>
              </a:ext>
            </a:extLst>
          </p:cNvPr>
          <p:cNvSpPr>
            <a:spLocks noGrp="1"/>
          </p:cNvSpPr>
          <p:nvPr>
            <p:ph type="title"/>
          </p:nvPr>
        </p:nvSpPr>
        <p:spPr/>
        <p:txBody>
          <a:bodyPr/>
          <a:lstStyle/>
          <a:p>
            <a:r>
              <a:rPr lang="en-US" dirty="0"/>
              <a:t>Select the Students</a:t>
            </a:r>
          </a:p>
        </p:txBody>
      </p:sp>
      <p:pic>
        <p:nvPicPr>
          <p:cNvPr id="7" name="Picture 6">
            <a:extLst>
              <a:ext uri="{FF2B5EF4-FFF2-40B4-BE49-F238E27FC236}">
                <a16:creationId xmlns:a16="http://schemas.microsoft.com/office/drawing/2014/main" id="{8361FA21-3077-460B-AD99-06A3B3A1DFFB}"/>
              </a:ext>
            </a:extLst>
          </p:cNvPr>
          <p:cNvPicPr>
            <a:picLocks noChangeAspect="1"/>
          </p:cNvPicPr>
          <p:nvPr/>
        </p:nvPicPr>
        <p:blipFill>
          <a:blip r:embed="rId3"/>
          <a:stretch>
            <a:fillRect/>
          </a:stretch>
        </p:blipFill>
        <p:spPr>
          <a:xfrm>
            <a:off x="1025294" y="1029078"/>
            <a:ext cx="10141411" cy="49702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F90D958E-8C2E-4A96-AAEA-CB41C1D198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5" name="Graphic 4" descr="Cursor with solid fill">
            <a:extLst>
              <a:ext uri="{FF2B5EF4-FFF2-40B4-BE49-F238E27FC236}">
                <a16:creationId xmlns:a16="http://schemas.microsoft.com/office/drawing/2014/main" id="{6583DC72-57A7-45CA-B2F4-C47B493A00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8875" y="5642108"/>
            <a:ext cx="701615" cy="714397"/>
          </a:xfrm>
          <a:prstGeom prst="rect">
            <a:avLst/>
          </a:prstGeom>
        </p:spPr>
      </p:pic>
    </p:spTree>
    <p:extLst>
      <p:ext uri="{BB962C8B-B14F-4D97-AF65-F5344CB8AC3E}">
        <p14:creationId xmlns:p14="http://schemas.microsoft.com/office/powerpoint/2010/main" val="262674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lstStyle/>
          <a:p>
            <a:r>
              <a:rPr lang="en-US" dirty="0"/>
              <a:t>Another Customizing Option</a:t>
            </a:r>
          </a:p>
        </p:txBody>
      </p:sp>
      <p:grpSp>
        <p:nvGrpSpPr>
          <p:cNvPr id="3" name="Group 2" descr="Filters button open showing calendar tools for setting start and end dates. Generate button is green and clickable.&#10;">
            <a:extLst>
              <a:ext uri="{FF2B5EF4-FFF2-40B4-BE49-F238E27FC236}">
                <a16:creationId xmlns:a16="http://schemas.microsoft.com/office/drawing/2014/main" id="{6D0E000D-87A9-487B-8CA6-CB88824B0DFE}"/>
              </a:ext>
            </a:extLst>
          </p:cNvPr>
          <p:cNvGrpSpPr/>
          <p:nvPr/>
        </p:nvGrpSpPr>
        <p:grpSpPr>
          <a:xfrm>
            <a:off x="2083360" y="1195994"/>
            <a:ext cx="8025278" cy="5180409"/>
            <a:chOff x="2083360" y="1195994"/>
            <a:chExt cx="8025278" cy="5180409"/>
          </a:xfrm>
        </p:grpSpPr>
        <p:grpSp>
          <p:nvGrpSpPr>
            <p:cNvPr id="6" name="Group 5">
              <a:extLst>
                <a:ext uri="{FF2B5EF4-FFF2-40B4-BE49-F238E27FC236}">
                  <a16:creationId xmlns:a16="http://schemas.microsoft.com/office/drawing/2014/main" id="{A91B9CAC-356C-45B3-ACCC-2B88218469C0}"/>
                </a:ext>
              </a:extLst>
            </p:cNvPr>
            <p:cNvGrpSpPr/>
            <p:nvPr/>
          </p:nvGrpSpPr>
          <p:grpSpPr>
            <a:xfrm>
              <a:off x="2083360" y="1195994"/>
              <a:ext cx="8025278" cy="4890349"/>
              <a:chOff x="1843552" y="1367034"/>
              <a:chExt cx="7910550" cy="4760619"/>
            </a:xfrm>
          </p:grpSpPr>
          <p:pic>
            <p:nvPicPr>
              <p:cNvPr id="10" name="Picture 9">
                <a:extLst>
                  <a:ext uri="{FF2B5EF4-FFF2-40B4-BE49-F238E27FC236}">
                    <a16:creationId xmlns:a16="http://schemas.microsoft.com/office/drawing/2014/main" id="{5B42E01D-666F-4EE3-9748-2596527F2CBA}"/>
                  </a:ext>
                </a:extLst>
              </p:cNvPr>
              <p:cNvPicPr>
                <a:picLocks noChangeAspect="1"/>
              </p:cNvPicPr>
              <p:nvPr/>
            </p:nvPicPr>
            <p:blipFill>
              <a:blip r:embed="rId3"/>
              <a:stretch>
                <a:fillRect/>
              </a:stretch>
            </p:blipFill>
            <p:spPr>
              <a:xfrm>
                <a:off x="1843552" y="1367034"/>
                <a:ext cx="7910550" cy="47606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951159A-E7B6-42DB-BA76-1D9BA4F2558D}"/>
                  </a:ext>
                </a:extLst>
              </p:cNvPr>
              <p:cNvPicPr>
                <a:picLocks noChangeAspect="1"/>
              </p:cNvPicPr>
              <p:nvPr/>
            </p:nvPicPr>
            <p:blipFill>
              <a:blip r:embed="rId4"/>
              <a:stretch>
                <a:fillRect/>
              </a:stretch>
            </p:blipFill>
            <p:spPr>
              <a:xfrm>
                <a:off x="7563317" y="2098917"/>
                <a:ext cx="2062546" cy="1759405"/>
              </a:xfrm>
              <a:prstGeom prst="rect">
                <a:avLst/>
              </a:prstGeom>
            </p:spPr>
          </p:pic>
        </p:grpSp>
        <p:pic>
          <p:nvPicPr>
            <p:cNvPr id="9" name="Graphic 8" descr="Cursor with solid fill">
              <a:extLst>
                <a:ext uri="{FF2B5EF4-FFF2-40B4-BE49-F238E27FC236}">
                  <a16:creationId xmlns:a16="http://schemas.microsoft.com/office/drawing/2014/main" id="{B4B51DAB-73DA-49D0-9032-585F3198D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0056" y="5662006"/>
              <a:ext cx="701615" cy="714397"/>
            </a:xfrm>
            <a:prstGeom prst="rect">
              <a:avLst/>
            </a:prstGeom>
          </p:spPr>
        </p:pic>
      </p:grpSp>
      <p:sp>
        <p:nvSpPr>
          <p:cNvPr id="4" name="Slide Number Placeholder 3">
            <a:extLst>
              <a:ext uri="{FF2B5EF4-FFF2-40B4-BE49-F238E27FC236}">
                <a16:creationId xmlns:a16="http://schemas.microsoft.com/office/drawing/2014/main" id="{733E175F-824A-4AC8-9EF2-285775C5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68744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F23-6F5A-45C7-A150-3FB12C80FB37}"/>
              </a:ext>
            </a:extLst>
          </p:cNvPr>
          <p:cNvSpPr>
            <a:spLocks noGrp="1"/>
          </p:cNvSpPr>
          <p:nvPr>
            <p:ph type="title"/>
          </p:nvPr>
        </p:nvSpPr>
        <p:spPr/>
        <p:txBody>
          <a:bodyPr/>
          <a:lstStyle/>
          <a:p>
            <a:r>
              <a:rPr lang="en-US" dirty="0"/>
              <a:t>ISR from the Student Portfolio Report</a:t>
            </a:r>
          </a:p>
        </p:txBody>
      </p:sp>
      <p:pic>
        <p:nvPicPr>
          <p:cNvPr id="4" name="Picture 3">
            <a:extLst>
              <a:ext uri="{FF2B5EF4-FFF2-40B4-BE49-F238E27FC236}">
                <a16:creationId xmlns:a16="http://schemas.microsoft.com/office/drawing/2014/main" id="{2CA53406-C60A-480A-B30F-03185999D57F}"/>
              </a:ext>
            </a:extLst>
          </p:cNvPr>
          <p:cNvPicPr>
            <a:picLocks noChangeAspect="1"/>
          </p:cNvPicPr>
          <p:nvPr/>
        </p:nvPicPr>
        <p:blipFill>
          <a:blip r:embed="rId3"/>
          <a:stretch>
            <a:fillRect/>
          </a:stretch>
        </p:blipFill>
        <p:spPr>
          <a:xfrm>
            <a:off x="642800" y="776891"/>
            <a:ext cx="3752850" cy="923925"/>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F2E0B61F-C457-4DF8-9158-DE5A448650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13" name="Picture 12">
            <a:extLst>
              <a:ext uri="{FF2B5EF4-FFF2-40B4-BE49-F238E27FC236}">
                <a16:creationId xmlns:a16="http://schemas.microsoft.com/office/drawing/2014/main" id="{56F7D5A9-616B-4FE5-8236-002BAC7D77CA}"/>
              </a:ext>
            </a:extLst>
          </p:cNvPr>
          <p:cNvPicPr>
            <a:picLocks noChangeAspect="1"/>
          </p:cNvPicPr>
          <p:nvPr/>
        </p:nvPicPr>
        <p:blipFill>
          <a:blip r:embed="rId4"/>
          <a:stretch>
            <a:fillRect/>
          </a:stretch>
        </p:blipFill>
        <p:spPr>
          <a:xfrm>
            <a:off x="2604112" y="776891"/>
            <a:ext cx="8838319" cy="53302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72968961-8A05-49C8-8AA4-29258A504EAB}"/>
              </a:ext>
            </a:extLst>
          </p:cNvPr>
          <p:cNvSpPr/>
          <p:nvPr/>
        </p:nvSpPr>
        <p:spPr>
          <a:xfrm>
            <a:off x="5934331" y="1214788"/>
            <a:ext cx="5399416" cy="5658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3974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29D7-768E-435A-9B7E-979FA06F62B2}"/>
              </a:ext>
            </a:extLst>
          </p:cNvPr>
          <p:cNvSpPr>
            <a:spLocks noGrp="1"/>
          </p:cNvSpPr>
          <p:nvPr>
            <p:ph type="title"/>
          </p:nvPr>
        </p:nvSpPr>
        <p:spPr/>
        <p:txBody>
          <a:bodyPr/>
          <a:lstStyle/>
          <a:p>
            <a:r>
              <a:rPr lang="en-US" dirty="0"/>
              <a:t>Secure Inbox</a:t>
            </a:r>
          </a:p>
        </p:txBody>
      </p:sp>
      <p:sp>
        <p:nvSpPr>
          <p:cNvPr id="3" name="Slide Number Placeholder 2">
            <a:extLst>
              <a:ext uri="{FF2B5EF4-FFF2-40B4-BE49-F238E27FC236}">
                <a16:creationId xmlns:a16="http://schemas.microsoft.com/office/drawing/2014/main" id="{9CB22C33-FFDA-4F65-A704-E70F19F9A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17" name="Picture 16">
            <a:extLst>
              <a:ext uri="{FF2B5EF4-FFF2-40B4-BE49-F238E27FC236}">
                <a16:creationId xmlns:a16="http://schemas.microsoft.com/office/drawing/2014/main" id="{45D92A65-BCA0-46D4-8983-08276E41F7A6}"/>
              </a:ext>
            </a:extLst>
          </p:cNvPr>
          <p:cNvPicPr>
            <a:picLocks noChangeAspect="1"/>
          </p:cNvPicPr>
          <p:nvPr/>
        </p:nvPicPr>
        <p:blipFill>
          <a:blip r:embed="rId3"/>
          <a:stretch>
            <a:fillRect/>
          </a:stretch>
        </p:blipFill>
        <p:spPr>
          <a:xfrm>
            <a:off x="1359968" y="725935"/>
            <a:ext cx="9865495" cy="54542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8453261"/>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2271</Words>
  <Application>Microsoft Office PowerPoint</Application>
  <PresentationFormat>Widescreen</PresentationFormat>
  <Paragraphs>170</Paragraphs>
  <Slides>16</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1_Cambium Assessment PPT</vt:lpstr>
      <vt:lpstr>2_Cambium Assessment PPT</vt:lpstr>
      <vt:lpstr>PowerPoint Presentation</vt:lpstr>
      <vt:lpstr>Download Student Results</vt:lpstr>
      <vt:lpstr>Build Individual Student Reports</vt:lpstr>
      <vt:lpstr>Select a Test Reason</vt:lpstr>
      <vt:lpstr>Select Assessments</vt:lpstr>
      <vt:lpstr>Select the Students</vt:lpstr>
      <vt:lpstr>Another Customizing Option</vt:lpstr>
      <vt:lpstr>ISR from the Student Portfolio Report</vt:lpstr>
      <vt:lpstr>Secure Inbox</vt:lpstr>
      <vt:lpstr>Sample Individual Student Report</vt:lpstr>
      <vt:lpstr>Sample Individual Student Report</vt:lpstr>
      <vt:lpstr>Generate a Student Data File</vt:lpstr>
      <vt:lpstr>Sample Student Data File</vt:lpstr>
      <vt:lpstr>Generating ISRs and Student Data Files</vt:lpstr>
      <vt:lpstr>More Help</vt:lpstr>
      <vt:lpstr>The CRS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Susanna Verhovnik</cp:lastModifiedBy>
  <cp:revision>25</cp:revision>
  <dcterms:created xsi:type="dcterms:W3CDTF">2022-08-11T19:20:04Z</dcterms:created>
  <dcterms:modified xsi:type="dcterms:W3CDTF">2022-11-16T19:06:39Z</dcterms:modified>
</cp:coreProperties>
</file>