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49"/>
  </p:notesMasterIdLst>
  <p:sldIdLst>
    <p:sldId id="410" r:id="rId3"/>
    <p:sldId id="731" r:id="rId4"/>
    <p:sldId id="407" r:id="rId5"/>
    <p:sldId id="721" r:id="rId6"/>
    <p:sldId id="722" r:id="rId7"/>
    <p:sldId id="719" r:id="rId8"/>
    <p:sldId id="406" r:id="rId9"/>
    <p:sldId id="408" r:id="rId10"/>
    <p:sldId id="409" r:id="rId11"/>
    <p:sldId id="723" r:id="rId12"/>
    <p:sldId id="412" r:id="rId13"/>
    <p:sldId id="418" r:id="rId14"/>
    <p:sldId id="413" r:id="rId15"/>
    <p:sldId id="414" r:id="rId16"/>
    <p:sldId id="415" r:id="rId17"/>
    <p:sldId id="717" r:id="rId18"/>
    <p:sldId id="724" r:id="rId19"/>
    <p:sldId id="730" r:id="rId20"/>
    <p:sldId id="423" r:id="rId21"/>
    <p:sldId id="417" r:id="rId22"/>
    <p:sldId id="419" r:id="rId23"/>
    <p:sldId id="420" r:id="rId24"/>
    <p:sldId id="416" r:id="rId25"/>
    <p:sldId id="424" r:id="rId26"/>
    <p:sldId id="726" r:id="rId27"/>
    <p:sldId id="431" r:id="rId28"/>
    <p:sldId id="725" r:id="rId29"/>
    <p:sldId id="657" r:id="rId30"/>
    <p:sldId id="425" r:id="rId31"/>
    <p:sldId id="427" r:id="rId32"/>
    <p:sldId id="720" r:id="rId33"/>
    <p:sldId id="606" r:id="rId34"/>
    <p:sldId id="734" r:id="rId35"/>
    <p:sldId id="742" r:id="rId36"/>
    <p:sldId id="743" r:id="rId37"/>
    <p:sldId id="693" r:id="rId38"/>
    <p:sldId id="695" r:id="rId39"/>
    <p:sldId id="694" r:id="rId40"/>
    <p:sldId id="609" r:id="rId41"/>
    <p:sldId id="430" r:id="rId42"/>
    <p:sldId id="429" r:id="rId43"/>
    <p:sldId id="711" r:id="rId44"/>
    <p:sldId id="712" r:id="rId45"/>
    <p:sldId id="713" r:id="rId46"/>
    <p:sldId id="676" r:id="rId47"/>
    <p:sldId id="744"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BEF92EDF-0451-4CC0-861F-11EF7DD820E4}">
          <p14:sldIdLst>
            <p14:sldId id="410"/>
          </p14:sldIdLst>
        </p14:section>
        <p14:section name="Topics" id="{BFCFE085-FFAB-45D8-BAC0-C84A58B581A3}">
          <p14:sldIdLst>
            <p14:sldId id="731"/>
          </p14:sldIdLst>
        </p14:section>
        <p14:section name="1. Log in &amp; Understand User Roles" id="{C277D1D1-CCED-4C2F-BA8E-2D0CA84A99B2}">
          <p14:sldIdLst>
            <p14:sldId id="407"/>
            <p14:sldId id="721"/>
            <p14:sldId id="722"/>
            <p14:sldId id="719"/>
          </p14:sldIdLst>
        </p14:section>
        <p14:section name="2. Dashboard Generator &amp; Dashboard" id="{61722AE0-0D9F-4FA5-B802-336A96477095}">
          <p14:sldIdLst>
            <p14:sldId id="406"/>
            <p14:sldId id="408"/>
            <p14:sldId id="409"/>
            <p14:sldId id="723"/>
          </p14:sldIdLst>
        </p14:section>
        <p14:section name="3. Performance on Tests Report" id="{BF8E1A17-ABBD-4729-987C-5079B012BEA8}">
          <p14:sldIdLst>
            <p14:sldId id="412"/>
            <p14:sldId id="418"/>
            <p14:sldId id="413"/>
            <p14:sldId id="414"/>
            <p14:sldId id="415"/>
          </p14:sldIdLst>
        </p14:section>
        <p14:section name="4. Change Reporting Time Period" id="{768DECA8-24EE-469F-A398-F33D44C7F183}">
          <p14:sldIdLst>
            <p14:sldId id="717"/>
          </p14:sldIdLst>
        </p14:section>
        <p14:section name="5. Teacher, School, District, and Student Reports" id="{E3085235-87C6-4E5E-A04C-AAF5D3866EFC}">
          <p14:sldIdLst>
            <p14:sldId id="724"/>
            <p14:sldId id="730"/>
            <p14:sldId id="423"/>
            <p14:sldId id="417"/>
            <p14:sldId id="419"/>
            <p14:sldId id="420"/>
            <p14:sldId id="416"/>
            <p14:sldId id="424"/>
            <p14:sldId id="726"/>
          </p14:sldIdLst>
        </p14:section>
        <p14:section name="6. Tests with Reporting Categories" id="{23106814-3DBD-4F4C-A969-68D701AA548D}">
          <p14:sldIdLst>
            <p14:sldId id="431"/>
            <p14:sldId id="725"/>
            <p14:sldId id="657"/>
          </p14:sldIdLst>
        </p14:section>
        <p14:section name="7. Print &amp; Export Data" id="{F257EA89-80E3-45AA-BC7A-25E592AFB517}">
          <p14:sldIdLst>
            <p14:sldId id="425"/>
            <p14:sldId id="427"/>
            <p14:sldId id="720"/>
            <p14:sldId id="606"/>
          </p14:sldIdLst>
        </p14:section>
        <p14:section name="8. Generate ISRs &amp; Student Data Files" id="{79B0C63D-F036-45C5-9309-43E583CC9283}">
          <p14:sldIdLst>
            <p14:sldId id="734"/>
            <p14:sldId id="742"/>
            <p14:sldId id="743"/>
          </p14:sldIdLst>
        </p14:section>
        <p14:section name="9. Create Rosters" id="{A80FAA92-E9CC-4B83-973D-9B7F2DA4DFFE}">
          <p14:sldIdLst>
            <p14:sldId id="693"/>
            <p14:sldId id="695"/>
            <p14:sldId id="694"/>
            <p14:sldId id="609"/>
          </p14:sldIdLst>
        </p14:section>
        <p14:section name="10. Longitudinal Report &amp; Demographic Breakdown Report" id="{8AEE68C2-6FEB-42BF-BCD4-11CFD02C53B7}">
          <p14:sldIdLst>
            <p14:sldId id="430"/>
            <p14:sldId id="429"/>
            <p14:sldId id="711"/>
            <p14:sldId id="712"/>
            <p14:sldId id="713"/>
          </p14:sldIdLst>
        </p14:section>
        <p14:section name="More Information &amp; CRS Series" id="{ABF957CD-2A0F-4CA9-B6A4-F43EC92FD609}">
          <p14:sldIdLst>
            <p14:sldId id="676"/>
            <p14:sldId id="74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ica Mills" initials="MM" lastIdx="19" clrIdx="0">
    <p:extLst>
      <p:ext uri="{19B8F6BF-5375-455C-9EA6-DF929625EA0E}">
        <p15:presenceInfo xmlns:p15="http://schemas.microsoft.com/office/powerpoint/2012/main" userId="S::monica.mills@cambiumassessment.com::23239697-e21f-4bcd-a872-d364e6b1047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BFBFBF"/>
    <a:srgbClr val="858585"/>
    <a:srgbClr val="8C1736"/>
    <a:srgbClr val="FFFDE6"/>
    <a:srgbClr val="CDDA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84724" autoAdjust="0"/>
  </p:normalViewPr>
  <p:slideViewPr>
    <p:cSldViewPr snapToGrid="0">
      <p:cViewPr varScale="1">
        <p:scale>
          <a:sx n="96" d="100"/>
          <a:sy n="96" d="100"/>
        </p:scale>
        <p:origin x="131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2669A6-ACD0-48FE-B54E-47A86142E5D6}" type="datetimeFigureOut">
              <a:rPr lang="en-US" smtClean="0"/>
              <a:t>11/15/2022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263724-5165-4E4A-8E82-4CCF2D0E01C5}" type="slidenum">
              <a:rPr lang="en-US" smtClean="0"/>
              <a:t>‹#›</a:t>
            </a:fld>
            <a:endParaRPr lang="en-US"/>
          </a:p>
        </p:txBody>
      </p:sp>
    </p:spTree>
    <p:extLst>
      <p:ext uri="{BB962C8B-B14F-4D97-AF65-F5344CB8AC3E}">
        <p14:creationId xmlns:p14="http://schemas.microsoft.com/office/powerpoint/2010/main" val="1262920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81412" cy="207010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Welcome to the training module on the basics of the Centralized Reporting System</a:t>
            </a:r>
            <a:r>
              <a:rPr lang="en-US" b="0" dirty="0">
                <a:latin typeface="Arial" panose="020B0604020202020204" pitchFamily="34" charset="0"/>
                <a:cs typeface="Arial" panose="020B0604020202020204" pitchFamily="34" charset="0"/>
              </a:rPr>
              <a:t> for Ohio’s Assessments: Ohio’s State Tests, or OST, the Readiness Assessments, and Ohio’s Alternate Assessments for Students with the Most Significant Cognitive Disabilities, or AASCD. A variety of sample tests are used in this module and the data reflected is for training purposes only. The examples are drawn from the listed assessments. Basic information about CRS is also applicable to Ohio’s English Language Proficiency Assessments.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This training is based on the</a:t>
            </a:r>
            <a:r>
              <a:rPr lang="en-US" b="0" i="1" dirty="0">
                <a:latin typeface="Arial" panose="020B0604020202020204" pitchFamily="34" charset="0"/>
                <a:cs typeface="Arial" panose="020B0604020202020204" pitchFamily="34" charset="0"/>
              </a:rPr>
              <a:t> Centralized Reporting System User Guide, 2022–2023</a:t>
            </a:r>
            <a:r>
              <a:rPr lang="en-US" dirty="0">
                <a:latin typeface="Arial" panose="020B0604020202020204" pitchFamily="34" charset="0"/>
                <a:cs typeface="Arial" panose="020B0604020202020204" pitchFamily="34" charset="0"/>
              </a:rPr>
              <a:t>, which is available on the Ohio Assessment System test portal. There is a list of the full CRS Training Module Series on the last slide of this presentation.</a:t>
            </a:r>
          </a:p>
        </p:txBody>
      </p:sp>
      <p:sp>
        <p:nvSpPr>
          <p:cNvPr id="4" name="Slide Number Placeholder 3"/>
          <p:cNvSpPr>
            <a:spLocks noGrp="1"/>
          </p:cNvSpPr>
          <p:nvPr>
            <p:ph type="sldNum" sz="quarter" idx="10"/>
          </p:nvPr>
        </p:nvSpPr>
        <p:spPr>
          <a:xfrm>
            <a:off x="4615277" y="6789012"/>
            <a:ext cx="78548" cy="23178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upper-left corner of each page in Centralized Reporting is the “System Switcher.” You can move from CRS directly into TIDE, the TA Practice Site, the TA Certification course and other systems when you need to perform tasks in those systems. You don’t have to log out and log back 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advance to the Performance on Tests report, click the underlined name of a test group card or the green magnifying glass view button. </a:t>
            </a:r>
          </a:p>
        </p:txBody>
      </p:sp>
      <p:sp>
        <p:nvSpPr>
          <p:cNvPr id="4" name="Slide Number Placeholder 3"/>
          <p:cNvSpPr>
            <a:spLocks noGrp="1"/>
          </p:cNvSpPr>
          <p:nvPr>
            <p:ph type="sldNum" sz="quarter" idx="5"/>
          </p:nvPr>
        </p:nvSpPr>
        <p:spPr/>
        <p:txBody>
          <a:bodyPr/>
          <a:lstStyle/>
          <a:p>
            <a:fld id="{15263724-5165-4E4A-8E82-4CCF2D0E01C5}" type="slidenum">
              <a:rPr lang="en-US" smtClean="0"/>
              <a:t>10</a:t>
            </a:fld>
            <a:endParaRPr lang="en-US"/>
          </a:p>
        </p:txBody>
      </p:sp>
    </p:spTree>
    <p:extLst>
      <p:ext uri="{BB962C8B-B14F-4D97-AF65-F5344CB8AC3E}">
        <p14:creationId xmlns:p14="http://schemas.microsoft.com/office/powerpoint/2010/main" val="1691973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Step 3 in viewing reports is the Performance on Tests reports. This is where you will select a specific test or student to display. Here is the Performance on Tests report for a teacher who clicked on the OST Mathematics test group card.  A teacher’s Performance on Tests reports features TWO tables of results: one for assessments and one for students. </a:t>
            </a:r>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The My Assessments table lists all the tests that the teacher’s students have taken, in order of date last taken. </a:t>
            </a:r>
          </a:p>
          <a:p>
            <a:endParaRPr lang="en-US" sz="1200" kern="1200" dirty="0">
              <a:solidFill>
                <a:schemeClr val="tx1"/>
              </a:solidFill>
              <a:effectLst/>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My Students table lists all the teacher’s students who took those tests, in order of the most recent test taken and allows quick access to the students’ portfolios.</a:t>
            </a:r>
          </a:p>
          <a:p>
            <a:endParaRPr lang="en-US" sz="1200" kern="1200" dirty="0">
              <a:solidFill>
                <a:schemeClr val="tx1"/>
              </a:solidFill>
              <a:effectLst/>
              <a:latin typeface="Calibri"/>
              <a:ea typeface="+mn-ea"/>
              <a:cs typeface="+mn-cs"/>
            </a:endParaRPr>
          </a:p>
          <a:p>
            <a:r>
              <a:rPr lang="en-US" dirty="0"/>
              <a:t>Teachers have a </a:t>
            </a:r>
            <a:r>
              <a:rPr lang="en-US" b="0" dirty="0"/>
              <a:t>Rosters </a:t>
            </a:r>
            <a:r>
              <a:rPr lang="en-US" dirty="0"/>
              <a:t>option in the </a:t>
            </a:r>
            <a:r>
              <a:rPr lang="en-US" b="0" dirty="0"/>
              <a:t>Filters </a:t>
            </a:r>
            <a:r>
              <a:rPr lang="en-US" dirty="0"/>
              <a:t>panel. They can easily focus on certain groups of students by filtering by rosters. Once a filter is applied, both tables update based on the students in the selected roster.</a:t>
            </a: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764838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Anyone can also compare their students’ results to aggregate state, district, and school data directly from the Performance on Tests page. Simply click the expansion arrows to the right of the assessment name. The aggregates are highlighted in yellow on the report. </a:t>
            </a:r>
          </a:p>
          <a:p>
            <a:endParaRPr lang="en-US" dirty="0"/>
          </a:p>
          <a:p>
            <a:r>
              <a:rPr lang="en-US" sz="1200" kern="1200" dirty="0">
                <a:solidFill>
                  <a:schemeClr val="tx1"/>
                </a:solidFill>
                <a:effectLst/>
                <a:latin typeface="Calibri"/>
                <a:ea typeface="+mn-ea"/>
                <a:cs typeface="+mn-cs"/>
              </a:rPr>
              <a:t>Notice that an export button is included for each test in the table. Use it to generate a PDF, Excel, or CSV file of the results for that test. There is more information on this topic in section #7 of this module.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Click on the underlined name of the report or the magnifying glass view button to the left of it to drill down into that test data. </a:t>
            </a:r>
            <a:endParaRPr lang="en-US" dirty="0"/>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787431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what a school-level user sees on the Performance on Tests page after clicking the Mathematics OST card on the Dashboard. Each mathematics test is listed in the table. School users can filter their data by Test Groups, by Test Reasons, and Rosters by Teacher and Teacher Roster. Filtering by Teachers and Rosters is a great way for principals and other school level users to focus on specific groups of students. Rosters can be created for any group of students and students can belong to any number of rosters, making them a very flexible way of analyzing results. </a:t>
            </a: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069117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a Performance on Tests report as it displays for a district-level user who clicked on the Mathematics test group card on the Dashboard. The </a:t>
            </a:r>
            <a:r>
              <a:rPr lang="en-US" b="0" dirty="0"/>
              <a:t>Filters </a:t>
            </a:r>
            <a:r>
              <a:rPr lang="en-US" dirty="0"/>
              <a:t>panel now includes a</a:t>
            </a:r>
            <a:r>
              <a:rPr lang="en-US" b="0" dirty="0"/>
              <a:t> Schools </a:t>
            </a:r>
            <a:r>
              <a:rPr lang="en-US" dirty="0"/>
              <a:t>dropdown menu so that district-level users can filter for one specific school. Select an underlined Assessment Name or click on the magnifying glass view button to see the District Performance on Tests report for that test.</a:t>
            </a: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737308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review the three-step sequence of navigation: CRS opens with the Dashboard Generator, followed by the customized Dashboard, then the Performance on Tests report. From there, you drill down into more specific test data. District users navigate to district reports, school-level users navigate to school reports, and teachers navigate to “My Students’” reports.</a:t>
            </a: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8638447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mn-ea"/>
                <a:cs typeface="Arial" panose="020B0604020202020204" pitchFamily="34" charset="0"/>
              </a:rPr>
              <a:t>The </a:t>
            </a:r>
            <a:r>
              <a:rPr lang="en-US" sz="1200" b="0" kern="1200" dirty="0">
                <a:solidFill>
                  <a:schemeClr val="tx1"/>
                </a:solidFill>
                <a:effectLst/>
                <a:latin typeface="Arial" panose="020B0604020202020204" pitchFamily="34" charset="0"/>
                <a:ea typeface="+mn-ea"/>
                <a:cs typeface="Arial" panose="020B0604020202020204" pitchFamily="34" charset="0"/>
              </a:rPr>
              <a:t>Change Reporting Time Period option, available on any page under Features &amp; Tools, allows you </a:t>
            </a:r>
            <a:r>
              <a:rPr lang="en-US" sz="1200" kern="1200" dirty="0">
                <a:solidFill>
                  <a:schemeClr val="tx1"/>
                </a:solidFill>
                <a:effectLst/>
                <a:latin typeface="Arial" panose="020B0604020202020204" pitchFamily="34" charset="0"/>
                <a:ea typeface="+mn-ea"/>
                <a:cs typeface="Arial" panose="020B0604020202020204" pitchFamily="34" charset="0"/>
              </a:rPr>
              <a:t>to view test results from a previous point in time, for your current students and/or for your former students.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Arial" panose="020B0604020202020204" pitchFamily="34" charset="0"/>
                <a:ea typeface="+mn-ea"/>
                <a:cs typeface="Arial" panose="020B0604020202020204" pitchFamily="34" charset="0"/>
              </a:rPr>
              <a:t>To view previous test results for your current students, select the school year from the drop-down menu. Leave the calendar tool set to the current date.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Arial" panose="020B0604020202020204" pitchFamily="34" charset="0"/>
                <a:ea typeface="+mn-ea"/>
                <a:cs typeface="Arial" panose="020B0604020202020204" pitchFamily="34" charset="0"/>
              </a:rPr>
              <a:t>To view test results for students you had in the past, select a school year from the menu AND use the calendar tool to set a date. The date should be one on which you know these former students were assigned to you. For example, a day in the month of May of that school year, after testing has begun.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mn-ea"/>
                <a:cs typeface="Arial" panose="020B0604020202020204" pitchFamily="34" charset="0"/>
              </a:rPr>
              <a:t>Note that for school and district users, your current students is based on students currently active in your school or district in TIDE. For teachers it is active students on your rosters.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mn-ea"/>
                <a:cs typeface="Arial" panose="020B0604020202020204" pitchFamily="34" charset="0"/>
              </a:rPr>
              <a:t>When you click </a:t>
            </a:r>
            <a:r>
              <a:rPr lang="en-US" sz="1200" b="1" kern="1200" dirty="0">
                <a:solidFill>
                  <a:schemeClr val="tx1"/>
                </a:solidFill>
                <a:effectLst/>
                <a:latin typeface="Arial" panose="020B0604020202020204" pitchFamily="34" charset="0"/>
                <a:ea typeface="+mn-ea"/>
                <a:cs typeface="Arial" panose="020B0604020202020204" pitchFamily="34" charset="0"/>
              </a:rPr>
              <a:t>Save</a:t>
            </a:r>
            <a:r>
              <a:rPr lang="en-US" sz="1200" kern="1200" dirty="0">
                <a:solidFill>
                  <a:schemeClr val="tx1"/>
                </a:solidFill>
                <a:effectLst/>
                <a:latin typeface="Arial" panose="020B0604020202020204" pitchFamily="34" charset="0"/>
                <a:ea typeface="+mn-ea"/>
                <a:cs typeface="Arial" panose="020B0604020202020204" pitchFamily="34" charset="0"/>
              </a:rPr>
              <a:t> for either of the two options, your reports will reflect data according to those settings. When you log out of the system, the reporting time period defaults back to the current school year and current date.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329047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click on a specific test from the Performance on Tests report, you will arrive at a report for that test. Many of the report elements and features are the same, with some variations based on type of test and user role. To start let’s look at a teacher’s Performance on Test page for the Grade 4 Mathematics test.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School users and teachers see two tabs on the navigation bar: Performance by Roster and Performance by Student. You can toggle between the tabs to change the data from a list of rosters to a list of students.</a:t>
            </a:r>
          </a:p>
          <a:p>
            <a:endParaRPr lang="en-US" dirty="0"/>
          </a:p>
          <a:p>
            <a:r>
              <a:rPr lang="en-US" dirty="0"/>
              <a:t>The report lists the class rosters in the left column along with aggregate comparison rows. Blue columns vary by report type, user role and test and may include the scale score, raw score, average score, student count, performance distribution, test completion rate or other measures. The test completion rate is based on the number of students in the roster that have completed the test. The accordion chart includes expandable sections to dig deeper into the test results.</a:t>
            </a:r>
          </a:p>
          <a:p>
            <a:endParaRPr lang="en-US" dirty="0"/>
          </a:p>
          <a:p>
            <a:r>
              <a:rPr lang="en-US" dirty="0"/>
              <a:t>This Mathematics test includes six expandable categories: Items on which Students Performed the Best; Items on which Students Performed the Worst; and the four reporting categories; Fractions; Geometry; Modeling and Reasoning; and Multiplication and Division.</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2475053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same Grade 4 Mathematics test displaying all the teachers’ students who took that test. The Performance measure for each reporting category identifies the level for each individual student. To view the Student Performance on Test report, click the underlined student name or the green magnifying glass view button to the left of the name.</a:t>
            </a:r>
          </a:p>
        </p:txBody>
      </p:sp>
      <p:sp>
        <p:nvSpPr>
          <p:cNvPr id="4" name="Slide Number Placeholder 3"/>
          <p:cNvSpPr>
            <a:spLocks noGrp="1"/>
          </p:cNvSpPr>
          <p:nvPr>
            <p:ph type="sldNum" sz="quarter" idx="5"/>
          </p:nvPr>
        </p:nvSpPr>
        <p:spPr/>
        <p:txBody>
          <a:bodyPr/>
          <a:lstStyle/>
          <a:p>
            <a:fld id="{15263724-5165-4E4A-8E82-4CCF2D0E01C5}" type="slidenum">
              <a:rPr lang="en-US" smtClean="0"/>
              <a:t>18</a:t>
            </a:fld>
            <a:endParaRPr lang="en-US"/>
          </a:p>
        </p:txBody>
      </p:sp>
    </p:spTree>
    <p:extLst>
      <p:ext uri="{BB962C8B-B14F-4D97-AF65-F5344CB8AC3E}">
        <p14:creationId xmlns:p14="http://schemas.microsoft.com/office/powerpoint/2010/main" val="25586941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This Student Performance on Test report is the end of the navigation trail for a teacher. There is no magnifying glass view button next to the Student name, nor is it underlined. Use the navigation trail in the banner to return to any previous report.</a:t>
            </a:r>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864484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eleven topics covered in this training module. You can jump to the section slides if you need information on a single topic. The topics are:</a:t>
            </a:r>
          </a:p>
          <a:p>
            <a:endParaRPr lang="en-US" dirty="0"/>
          </a:p>
          <a:p>
            <a:pPr marL="0" indent="0">
              <a:buFont typeface="Arial" panose="020B0604020202020204" pitchFamily="34" charset="0"/>
              <a:buNone/>
            </a:pPr>
            <a:r>
              <a:rPr lang="en-US" dirty="0"/>
              <a:t>1.  Log in to the Centralized Reporting System, or CRS &amp; Understand User Roles</a:t>
            </a:r>
          </a:p>
          <a:p>
            <a:pPr marL="0" indent="0">
              <a:buFont typeface="Arial" panose="020B0604020202020204" pitchFamily="34" charset="0"/>
              <a:buNone/>
            </a:pPr>
            <a:r>
              <a:rPr lang="en-US" dirty="0"/>
              <a:t>2.  Dashboard Generator Page &amp; the Dashboard</a:t>
            </a:r>
          </a:p>
          <a:p>
            <a:pPr marL="0" indent="0">
              <a:buFont typeface="Arial" panose="020B0604020202020204" pitchFamily="34" charset="0"/>
              <a:buNone/>
            </a:pPr>
            <a:r>
              <a:rPr lang="en-US" dirty="0"/>
              <a:t>3.  Performance on Tests Report</a:t>
            </a:r>
          </a:p>
          <a:p>
            <a:pPr marL="0" indent="0">
              <a:buFont typeface="Arial" panose="020B0604020202020204" pitchFamily="34" charset="0"/>
              <a:buNone/>
            </a:pPr>
            <a:r>
              <a:rPr lang="en-US" dirty="0"/>
              <a:t>4.  Change Reporting Time Period</a:t>
            </a:r>
          </a:p>
          <a:p>
            <a:pPr marL="0" indent="0">
              <a:buFont typeface="Arial" panose="020B0604020202020204" pitchFamily="34" charset="0"/>
              <a:buNone/>
            </a:pPr>
            <a:r>
              <a:rPr lang="en-US" dirty="0"/>
              <a:t>5.  District, School, Teacher, and Student Reports</a:t>
            </a:r>
          </a:p>
          <a:p>
            <a:pPr marL="0" indent="0">
              <a:buFont typeface="Arial" panose="020B0604020202020204" pitchFamily="34" charset="0"/>
              <a:buNone/>
            </a:pPr>
            <a:r>
              <a:rPr lang="en-US" dirty="0"/>
              <a:t>6.  Tests with Reporting Categories</a:t>
            </a:r>
          </a:p>
          <a:p>
            <a:pPr marL="0" indent="0">
              <a:buFont typeface="Arial" panose="020B0604020202020204" pitchFamily="34" charset="0"/>
              <a:buNone/>
            </a:pPr>
            <a:r>
              <a:rPr lang="en-US" dirty="0"/>
              <a:t>7.  Print &amp; Export Data</a:t>
            </a:r>
          </a:p>
          <a:p>
            <a:pPr marL="0" indent="0">
              <a:buFont typeface="Arial" panose="020B0604020202020204" pitchFamily="34" charset="0"/>
              <a:buNone/>
            </a:pPr>
            <a:r>
              <a:rPr lang="en-US" dirty="0"/>
              <a:t>8.  Generate ISRs &amp; Student Data files</a:t>
            </a:r>
          </a:p>
          <a:p>
            <a:pPr marL="0" indent="0">
              <a:buFont typeface="Arial" panose="020B0604020202020204" pitchFamily="34" charset="0"/>
              <a:buNone/>
            </a:pPr>
            <a:r>
              <a:rPr lang="en-US" dirty="0"/>
              <a:t>9.  Create Rosters</a:t>
            </a:r>
          </a:p>
          <a:p>
            <a:pPr marL="0" indent="0">
              <a:buFont typeface="Arial" panose="020B0604020202020204" pitchFamily="34" charset="0"/>
              <a:buNone/>
            </a:pPr>
            <a:r>
              <a:rPr lang="en-US" dirty="0"/>
              <a:t>10. Use the Longitudinal Report &amp; the Demographic Breakdown Report</a:t>
            </a:r>
          </a:p>
          <a:p>
            <a:pPr marL="0" indent="0">
              <a:buFont typeface="Arial" panose="020B0604020202020204" pitchFamily="34" charset="0"/>
              <a:buNone/>
            </a:pPr>
            <a:r>
              <a:rPr lang="en-US" dirty="0"/>
              <a:t>11. Contact Information &amp; The CRS Series</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15263724-5165-4E4A-8E82-4CCF2D0E01C5}" type="slidenum">
              <a:rPr lang="en-US" smtClean="0"/>
              <a:t>2</a:t>
            </a:fld>
            <a:endParaRPr lang="en-US"/>
          </a:p>
        </p:txBody>
      </p:sp>
    </p:spTree>
    <p:extLst>
      <p:ext uri="{BB962C8B-B14F-4D97-AF65-F5344CB8AC3E}">
        <p14:creationId xmlns:p14="http://schemas.microsoft.com/office/powerpoint/2010/main" val="34803546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School Performance on Test report, results are organized by Roster, by default. Two tabs, </a:t>
            </a:r>
            <a:r>
              <a:rPr lang="en-US" b="0" dirty="0"/>
              <a:t>Performance by Roster and Performance by Student</a:t>
            </a:r>
            <a:r>
              <a:rPr lang="en-US" dirty="0"/>
              <a:t>, appear at the top of the results table, allowing the school-level user to toggle between roster results or student results.</a:t>
            </a:r>
          </a:p>
          <a:p>
            <a:endParaRPr lang="en-US" dirty="0"/>
          </a:p>
          <a:p>
            <a:r>
              <a:rPr lang="en-US" dirty="0"/>
              <a:t>You may be able to check the Test Completion Rate for each roster in the school using this report, as well as Average Scale Score, Performance Distribution, 5 Items on which Students Performed the Best, 5 Items on which Students Performed the Worst, and item-level data in the reporting categories.</a:t>
            </a: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847966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the same School Performance on Test report showing </a:t>
            </a:r>
            <a:r>
              <a:rPr lang="en-US" b="0" dirty="0"/>
              <a:t>Performance by Student. You see the students in the demo school who took the OST Grade 3 Mathematics test in the Spring of 2023. You may see a column displaying the Raw Score for each student on the list. This report is shown with the 5 Items on which Students Performed the Best column open, displaying the scores for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Items #1, #2, #6, #8, and #10.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is one more drill down option at this point—to isolate a student’s test results by clicking on the Student name or the magnifying glass view button to the left of it.</a:t>
            </a: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40653334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the Student Performance on Test report showing a single student’s performance. Note that the student’s name is no longer underlined, nor is there a green magnifying glass view button next to it. This is the end of the navigation trail.</a:t>
            </a:r>
          </a:p>
          <a:p>
            <a:endParaRPr lang="en-US" dirty="0"/>
          </a:p>
          <a:p>
            <a:r>
              <a:rPr lang="en-US" dirty="0"/>
              <a:t>This OST Grade 3 Mathematics report is shown with the Fractions reporting category open. It includes the Raw Score and Performance Level for the Demo Student, as well as data for the test items belonging to that reporting category. The maximum point value is displayed under the item number. State, District, and School comparisons are included in this report. The point values earned by the student are displayed below the comparisons. </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019155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district-level users select a test from the Performance on Tests report, the District Performance on Test report opens with a display of the schools in the district and the aggregate data for each school for the test group you selected. The State and District comparison rows now display at the top of the results table, along with Student Count, Average Scale Score, and the Performance Distribution indicator.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kern="1200" dirty="0">
                <a:solidFill>
                  <a:schemeClr val="tx1"/>
                </a:solidFill>
                <a:effectLst/>
                <a:latin typeface="Calibri"/>
                <a:ea typeface="+mn-ea"/>
                <a:cs typeface="+mn-cs"/>
              </a:rPr>
              <a:t>The performance measures used in this report are Average Scale Score, the Performance Distribution bar, and Percent Proficient. </a:t>
            </a:r>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The reporting categories, displayed in different-colored columns, are explained in the More Advanced portion of this module.</a:t>
            </a:r>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This report features a Standards filter option with selections that match the reporting categories used with this Mathematics assessment.</a:t>
            </a:r>
          </a:p>
          <a:p>
            <a:endParaRPr lang="en-US" sz="1200" kern="1200" dirty="0">
              <a:solidFill>
                <a:schemeClr val="tx1"/>
              </a:solidFill>
              <a:effectLst/>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navigate to school-level results, click the name of a school or the green magnifying glass view button.</a:t>
            </a: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0638327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All users can access the standalone Student Portfolio report from any test report page. Copy and paste the student ID number into the search box and then click the search button, as shown in the upper-left image. </a:t>
            </a:r>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Teachers have a fast pass to this report from their My Students table on their Performance on Tests report page. Simply click the student’s name or the magnifying glass view button and the report displays.</a:t>
            </a:r>
            <a:endParaRPr lang="en-US" dirty="0"/>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0302723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Arial" panose="020B0604020202020204" pitchFamily="34" charset="0"/>
                <a:ea typeface="+mn-ea"/>
                <a:cs typeface="Arial" panose="020B0604020202020204" pitchFamily="34" charset="0"/>
              </a:rPr>
              <a:t>Now we will look closer at the Student Portfolio Report. This report is great for users who want to view all the assessment results for a specific student. Anyone can access this report by entering an SSID in the top right search box.</a:t>
            </a:r>
          </a:p>
          <a:p>
            <a:r>
              <a:rPr lang="en-US" sz="1200" b="0" kern="1200" dirty="0">
                <a:solidFill>
                  <a:schemeClr val="tx1"/>
                </a:solidFill>
                <a:effectLst/>
                <a:latin typeface="Arial" panose="020B0604020202020204" pitchFamily="34" charset="0"/>
                <a:ea typeface="+mn-ea"/>
                <a:cs typeface="Arial" panose="020B0604020202020204" pitchFamily="34" charset="0"/>
              </a:rPr>
              <a:t>The Student Portfolio report lists all the tests the student has taken in the current school year. </a:t>
            </a:r>
          </a:p>
          <a:p>
            <a:r>
              <a:rPr lang="en-US" sz="1200" b="0" kern="1200" dirty="0">
                <a:solidFill>
                  <a:schemeClr val="tx1"/>
                </a:solidFill>
                <a:effectLst/>
                <a:latin typeface="Arial" panose="020B0604020202020204" pitchFamily="34" charset="0"/>
                <a:ea typeface="+mn-ea"/>
                <a:cs typeface="Arial" panose="020B0604020202020204" pitchFamily="34" charset="0"/>
              </a:rPr>
              <a:t>This report is designed so that users can quickly:</a:t>
            </a:r>
          </a:p>
          <a:p>
            <a:pPr marL="228600" lvl="0" indent="-228600">
              <a:buFontTx/>
              <a:buAutoNum type="arabicPeriod"/>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228600" lvl="0" indent="-228600">
              <a:buFontTx/>
              <a:buAutoNum type="arabicPeriod"/>
            </a:pPr>
            <a:r>
              <a:rPr lang="en-US" sz="1200" kern="1200" dirty="0">
                <a:solidFill>
                  <a:schemeClr val="tx1"/>
                </a:solidFill>
                <a:effectLst/>
                <a:latin typeface="Arial" panose="020B0604020202020204" pitchFamily="34" charset="0"/>
                <a:ea typeface="+mn-ea"/>
                <a:cs typeface="Arial" panose="020B0604020202020204" pitchFamily="34" charset="0"/>
              </a:rPr>
              <a:t>Add tests from previous school years to get a complete list of all tests taken by the student.</a:t>
            </a:r>
          </a:p>
          <a:p>
            <a:pPr marL="228600" lvl="0" indent="-228600">
              <a:buFontTx/>
              <a:buAutoNum type="arabicPeriod"/>
            </a:pPr>
            <a:r>
              <a:rPr lang="en-US" sz="1200" kern="1200" dirty="0">
                <a:solidFill>
                  <a:schemeClr val="tx1"/>
                </a:solidFill>
                <a:effectLst/>
                <a:latin typeface="Arial" panose="020B0604020202020204" pitchFamily="34" charset="0"/>
                <a:ea typeface="+mn-ea"/>
                <a:cs typeface="Arial" panose="020B0604020202020204" pitchFamily="34" charset="0"/>
              </a:rPr>
              <a:t>Filter by Test Group to eliminate test groups you don’t need to see.</a:t>
            </a:r>
          </a:p>
          <a:p>
            <a:pPr marL="228600" lvl="0" indent="-228600">
              <a:buFontTx/>
              <a:buAutoNum type="arabicPeriod"/>
            </a:pPr>
            <a:r>
              <a:rPr lang="en-US" sz="1200" kern="1200" dirty="0">
                <a:solidFill>
                  <a:schemeClr val="tx1"/>
                </a:solidFill>
                <a:effectLst/>
                <a:latin typeface="Arial" panose="020B0604020202020204" pitchFamily="34" charset="0"/>
                <a:ea typeface="+mn-ea"/>
                <a:cs typeface="Arial" panose="020B0604020202020204" pitchFamily="34" charset="0"/>
              </a:rPr>
              <a:t>Compare a student’s results with state-, district-, school-, and/or teacher-level data using the expansion arrows to the right of each assessment name.</a:t>
            </a:r>
          </a:p>
          <a:p>
            <a:pPr marL="0" lvl="0" indent="0">
              <a:buFontTx/>
              <a:buNone/>
            </a:pPr>
            <a:r>
              <a:rPr lang="en-US" sz="1200" kern="1200" dirty="0">
                <a:solidFill>
                  <a:schemeClr val="tx1"/>
                </a:solidFill>
                <a:effectLst/>
                <a:latin typeface="Arial" panose="020B0604020202020204" pitchFamily="34" charset="0"/>
                <a:ea typeface="+mn-ea"/>
                <a:cs typeface="Arial" panose="020B0604020202020204" pitchFamily="34" charset="0"/>
              </a:rPr>
              <a:t>4.   Sort results in any column with a set of sorting arrows in the header.</a:t>
            </a:r>
          </a:p>
          <a:p>
            <a:pPr marL="0" lvl="0" indent="0">
              <a:buFontTx/>
              <a:buNone/>
            </a:pPr>
            <a:r>
              <a:rPr lang="en-US" sz="1200" kern="1200" dirty="0">
                <a:solidFill>
                  <a:schemeClr val="tx1"/>
                </a:solidFill>
                <a:effectLst/>
                <a:latin typeface="Arial" panose="020B0604020202020204" pitchFamily="34" charset="0"/>
                <a:ea typeface="+mn-ea"/>
                <a:cs typeface="Arial" panose="020B0604020202020204" pitchFamily="34" charset="0"/>
              </a:rPr>
              <a:t>5.   Generate and print an Individual Student Report or a Student Data File using the </a:t>
            </a:r>
            <a:r>
              <a:rPr lang="en-US" sz="1200" b="0" kern="1200" dirty="0">
                <a:solidFill>
                  <a:schemeClr val="tx1"/>
                </a:solidFill>
                <a:effectLst/>
                <a:latin typeface="Arial" panose="020B0604020202020204" pitchFamily="34" charset="0"/>
                <a:ea typeface="+mn-ea"/>
                <a:cs typeface="Arial" panose="020B0604020202020204" pitchFamily="34" charset="0"/>
              </a:rPr>
              <a:t>Features &amp; Tools </a:t>
            </a:r>
            <a:r>
              <a:rPr lang="en-US" sz="1200" kern="1200" dirty="0">
                <a:solidFill>
                  <a:schemeClr val="tx1"/>
                </a:solidFill>
                <a:effectLst/>
                <a:latin typeface="Arial" panose="020B0604020202020204" pitchFamily="34" charset="0"/>
                <a:ea typeface="+mn-ea"/>
                <a:cs typeface="Arial" panose="020B0604020202020204" pitchFamily="34" charset="0"/>
              </a:rPr>
              <a:t>button.</a:t>
            </a:r>
          </a:p>
          <a:p>
            <a:pPr marL="228600" lvl="0" indent="-228600">
              <a:buFontTx/>
              <a:buAutoNum type="arabicPeriod" startAt="6"/>
            </a:pPr>
            <a:r>
              <a:rPr lang="en-US" sz="1200" kern="1200" dirty="0">
                <a:solidFill>
                  <a:schemeClr val="tx1"/>
                </a:solidFill>
                <a:effectLst/>
                <a:latin typeface="Arial" panose="020B0604020202020204" pitchFamily="34" charset="0"/>
                <a:ea typeface="+mn-ea"/>
                <a:cs typeface="Arial" panose="020B0604020202020204" pitchFamily="34" charset="0"/>
              </a:rPr>
              <a:t>And access specific test data directly from the report by clicking the Assessment Name or the magnifying glass button to the left of it.</a:t>
            </a: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7729033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tests with reporting category sections, you can compare the performance of your students in each area of the test. Click each vertical section bar to expand or collapse it. In this example, you can view the Raw Score and Performance level for each student under the reporting categories for this Grade 3 Mathematics test. </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919476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the same Mathematics test with the Fractions category expanded. The chart displays the performance distribution and item scores for the State, District and School and for each roster or student. The information button, available for many report elements, displays more detail about the measures reported. The key for the performance levels in that reporting category is shown at the right.</a:t>
            </a: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4058235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report displays item-level data, you can view the standard to which each item is aligned. This allows you to determine at a glance what the item measures. To show or hide item standards, click the </a:t>
            </a:r>
            <a:r>
              <a:rPr lang="en-US" b="0" i="0" dirty="0"/>
              <a:t>Standards Keys </a:t>
            </a:r>
            <a:r>
              <a:rPr lang="en-US" dirty="0"/>
              <a:t>toggle in the row of filter details below the report table heading. The standards display beneath the item numbers. Click the information button beside the standard keys to view more details for the standard. You can also filter the report by Standards.</a:t>
            </a:r>
          </a:p>
          <a:p>
            <a:endParaRPr lang="en-US" dirty="0"/>
          </a:p>
          <a:p>
            <a:r>
              <a:rPr lang="en-US" dirty="0"/>
              <a:t>Currently item-level data is available on most OST and Readiness Assessment reports. You can learn more about analyzing the data contained within reporting categories by viewing the training module: </a:t>
            </a:r>
            <a:r>
              <a:rPr lang="en-US" i="1" dirty="0"/>
              <a:t>The Centralized Reporting System—Viewing Results within Reporting Categories for Ohio Assessments. </a:t>
            </a:r>
            <a:r>
              <a:rPr lang="en-US" i="0" dirty="0"/>
              <a:t>This module, located on the Ohio Assessments Test Portal, goes into detail about how to filter reports by standard and how to interpret the Writing Dimensions category data.</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0024483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section covers how to print reports using the Print button and how to export data using the Export button that displays on several different reports, shown here on the Performance on Test Report. The </a:t>
            </a:r>
            <a:r>
              <a:rPr lang="en-US" b="0" dirty="0"/>
              <a:t>Features &amp; Tools </a:t>
            </a:r>
            <a:r>
              <a:rPr lang="en-US" dirty="0"/>
              <a:t>menu is available at the upper-right corner of every page in Reporting. The actions displayed here vary, depending on the type of assessment and the user’s role.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a:p>
            <a:endParaRPr lang="en-US" dirty="0"/>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575524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log in to Centralized Reporting, go to the Ohio Assessment System portal. Select the appropriate assessment card and on the following page, select the Teachers and Test Administrators card. </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8353449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order a print file from any page in Reporting except the Dashboard Generator. After clicking Print in the Features and Tools menu, you are presented with a preview page and Zoom Level, Report Options, Print Options to the left.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assessments with item-level data, you can choose between summary only or summary and item scores. When selecting item scores, standard keys will also be included if you choose Excel or CSV file types.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Make your selections from the gray panel and click </a:t>
            </a:r>
            <a:r>
              <a:rPr lang="en-US" b="0" i="0" dirty="0"/>
              <a:t>Confirm</a:t>
            </a:r>
            <a:r>
              <a:rPr lang="en-US" b="0" dirty="0"/>
              <a:t>. </a:t>
            </a:r>
            <a:r>
              <a:rPr lang="en-US" dirty="0"/>
              <a:t> When you save to PDF, Excel, or CSV, the file is available in your Secure Inbox.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6067148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export data from any report where you see the export icon located to the left of the Assessment Name. Your export options will depend on the test report type and your user role. When a report includes item-level data, teachers and school-level users can choose between a short summary report or a report including item performance data. Make your Export File Type selections and click Export Assessment Data.   </a:t>
            </a:r>
          </a:p>
          <a:p>
            <a:endParaRPr lang="en-US" dirty="0"/>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95959"/>
                </a:solidFill>
                <a:effectLst/>
                <a:uLnTx/>
                <a:uFillTx/>
                <a:latin typeface="Calibri"/>
                <a:ea typeface="+mn-ea"/>
                <a:cs typeface="+mn-cs"/>
              </a:rPr>
              <a:t>(added from Insert tab, Header &amp; Footer icon, Fixed Date and time)  1/23/2018</a:t>
            </a:r>
            <a:endParaRPr kumimoji="0" lang="en-US" sz="10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95959"/>
                </a:solidFill>
                <a:effectLst/>
                <a:uLnTx/>
                <a:uFillTx/>
                <a:latin typeface="Calibri"/>
                <a:ea typeface="+mn-ea"/>
                <a:cs typeface="+mn-cs"/>
              </a:rPr>
              <a:t>Presentation Title (added from Insert tab, Header &amp; Footer icon)</a:t>
            </a:r>
            <a:endParaRPr kumimoji="0" lang="en-US" sz="1100" b="0" i="0" u="none" strike="noStrike" kern="1200" cap="none" spc="0" normalizeH="0" baseline="0" noProof="0" dirty="0">
              <a:ln>
                <a:noFill/>
              </a:ln>
              <a:solidFill>
                <a:srgbClr val="595959"/>
              </a:solidFill>
              <a:effectLst/>
              <a:uLnTx/>
              <a:uFillTx/>
              <a:latin typeface="Calibri"/>
              <a:ea typeface="+mn-ea"/>
              <a:cs typeface="+mn-cs"/>
            </a:endParaRP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0372700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District users see school drop-down menus on their Export Report windows, allowing them to select a single school or all schools in the district.</a:t>
            </a:r>
          </a:p>
          <a:p>
            <a:r>
              <a:rPr lang="en-US" dirty="0"/>
              <a:t>When exporting reports that include item-level data via Excel or CSV, the report will include standard keys.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FC5748-02B4-49C7-922D-CC151276B6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Image Placeholder 6">
            <a:extLst>
              <a:ext uri="{FF2B5EF4-FFF2-40B4-BE49-F238E27FC236}">
                <a16:creationId xmlns:a16="http://schemas.microsoft.com/office/drawing/2014/main" id="{73FEE22D-B931-40F6-95EF-43F06FEAB399}"/>
              </a:ext>
            </a:extLst>
          </p:cNvPr>
          <p:cNvSpPr>
            <a:spLocks noGrp="1" noRot="1" noChangeAspect="1"/>
          </p:cNvSpPr>
          <p:nvPr>
            <p:ph type="sldImg"/>
          </p:nvPr>
        </p:nvSpPr>
        <p:spPr/>
      </p:sp>
    </p:spTree>
    <p:extLst>
      <p:ext uri="{BB962C8B-B14F-4D97-AF65-F5344CB8AC3E}">
        <p14:creationId xmlns:p14="http://schemas.microsoft.com/office/powerpoint/2010/main" val="39063071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covers the two options available under the Download Student Results button in Features &amp; Tools. You can generate an Individual Student Report, or ISR, and generate a Student Data File. Let’s review the ISR first. The two processes are very similar in nature.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Calibri" panose="020F0502020204030204" pitchFamily="34" charset="0"/>
              </a:rPr>
              <a:t>An ISR is a PDF that displays test results for a single test opportunity taken by a student. It may consist of a single page or multiple pages. ISRs are useful for sharing performance information with students and their parents and guardians. A Student Data File is an Excel, CSV, or text file of the information used for analysis or upload into another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rgbClr val="000000"/>
              </a:solidFill>
              <a:effectLst/>
              <a:latin typeface="Calibri" panose="020F0502020204030204" pitchFamily="34" charset="0"/>
              <a:ea typeface="+mn-ea"/>
              <a:cs typeface="+mn-cs"/>
            </a:endParaRPr>
          </a:p>
          <a:p>
            <a:r>
              <a:rPr lang="en-US" sz="1200" kern="1200" dirty="0">
                <a:solidFill>
                  <a:schemeClr val="tx1"/>
                </a:solidFill>
                <a:effectLst/>
                <a:latin typeface="+mn-lt"/>
                <a:ea typeface="+mn-ea"/>
                <a:cs typeface="+mn-cs"/>
              </a:rPr>
              <a:t>The Student Results Generator button is the “head and shoulders” icon located in the </a:t>
            </a:r>
            <a:r>
              <a:rPr lang="en-US" sz="1200" b="0" kern="1200" dirty="0">
                <a:solidFill>
                  <a:schemeClr val="tx1"/>
                </a:solidFill>
                <a:effectLst/>
                <a:latin typeface="+mn-lt"/>
                <a:ea typeface="+mn-ea"/>
                <a:cs typeface="+mn-cs"/>
              </a:rPr>
              <a:t>Features &amp; Tools </a:t>
            </a:r>
            <a:r>
              <a:rPr lang="en-US" sz="1200" kern="1200" dirty="0">
                <a:solidFill>
                  <a:schemeClr val="tx1"/>
                </a:solidFill>
                <a:effectLst/>
                <a:latin typeface="+mn-lt"/>
                <a:ea typeface="+mn-ea"/>
                <a:cs typeface="+mn-cs"/>
              </a:rPr>
              <a:t>menu, under the Download &amp; Print options. It is labelled </a:t>
            </a:r>
            <a:r>
              <a:rPr lang="en-US" sz="1200" b="0" kern="1200" dirty="0">
                <a:solidFill>
                  <a:schemeClr val="tx1"/>
                </a:solidFill>
                <a:effectLst/>
                <a:latin typeface="+mn-lt"/>
                <a:ea typeface="+mn-ea"/>
                <a:cs typeface="+mn-cs"/>
              </a:rPr>
              <a:t>Download Student Results. </a:t>
            </a:r>
            <a:r>
              <a:rPr lang="en-US" sz="1200" kern="1200" dirty="0">
                <a:solidFill>
                  <a:schemeClr val="tx1"/>
                </a:solidFill>
                <a:effectLst/>
                <a:latin typeface="+mn-lt"/>
                <a:ea typeface="+mn-ea"/>
                <a:cs typeface="+mn-cs"/>
              </a:rPr>
              <a:t>When you click it, the Student Results Generator pop-up window displays.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263724-5165-4E4A-8E82-4CCF2D0E0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12345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is the Student Results Generator page where you can build either ISRs or Student Data Files. Both reports, the ISR and the Student Data File, are typically built by completing three numbered and colored sections: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 Select Test Reasons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 Select Assessments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#3 Select Students. </a:t>
            </a:r>
          </a:p>
          <a:p>
            <a:endParaRPr lang="en-US" dirty="0"/>
          </a:p>
          <a:p>
            <a:r>
              <a:rPr lang="en-US" dirty="0"/>
              <a:t>After making your selections on three pages and selecting a Report Type and Print Options, click the green Generate button, which is now active. The report you generated is available in your secure Inbox and should be downloaded from there within 29 days.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AADE5C-6C75-44C1-AAC5-E7B291DC5E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66305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Shown here are the print options under the Student Data selection. </a:t>
            </a:r>
          </a:p>
          <a:p>
            <a:r>
              <a:rPr lang="en-US" dirty="0"/>
              <a:t>For both reports you can also enter up to 5 comma-separated student IDs in the Search box and the Student Results Generator pages will populate with data specific to those 5 students. </a:t>
            </a:r>
          </a:p>
          <a:p>
            <a:r>
              <a:rPr lang="en-US" dirty="0"/>
              <a:t>Shown here are the parameters that apply to ordering ISRs and Student Data Files.</a:t>
            </a:r>
          </a:p>
          <a:p>
            <a:endParaRPr lang="en-US" dirty="0"/>
          </a:p>
          <a:p>
            <a:r>
              <a:rPr lang="en-US" dirty="0"/>
              <a:t>For more detailed information on generating ISRs and Student Data Files, and viewing samples, please view the module: </a:t>
            </a:r>
            <a:r>
              <a:rPr kumimoji="0" lang="en-US" sz="1400" b="0" i="1" u="none" strike="noStrike" kern="1200" cap="none" spc="0" normalizeH="0" baseline="0" noProof="0" dirty="0">
                <a:ln>
                  <a:noFill/>
                </a:ln>
                <a:solidFill>
                  <a:srgbClr val="FFFFFF"/>
                </a:solidFill>
                <a:effectLst/>
                <a:uLnTx/>
                <a:uFillTx/>
                <a:latin typeface="Franklin Gothic Medium" panose="020B0603020102020204"/>
                <a:cs typeface="Calibri"/>
              </a:rPr>
              <a:t>The Centralized Reporting System</a:t>
            </a:r>
            <a:r>
              <a:rPr kumimoji="0" lang="en-US" sz="1200" b="0" i="1" u="none" strike="noStrike" kern="1200" cap="none" spc="0" normalizeH="0" baseline="0" noProof="0" dirty="0">
                <a:ln>
                  <a:noFill/>
                </a:ln>
                <a:solidFill>
                  <a:srgbClr val="FFFFFF"/>
                </a:solidFill>
                <a:effectLst/>
                <a:uLnTx/>
                <a:uFillTx/>
                <a:latin typeface="Franklin Gothic Medium" panose="020B0603020102020204"/>
                <a:cs typeface="Calibri"/>
              </a:rPr>
              <a:t>—Generating ISRs &amp; Student Data Files for Ohio Assessments, </a:t>
            </a:r>
            <a:r>
              <a:rPr kumimoji="0" lang="en-US" sz="1200" b="0" i="0" u="none" strike="noStrike" kern="1200" cap="none" spc="0" normalizeH="0" baseline="0" noProof="0" dirty="0">
                <a:ln>
                  <a:noFill/>
                </a:ln>
                <a:solidFill>
                  <a:srgbClr val="FFFFFF"/>
                </a:solidFill>
                <a:effectLst/>
                <a:uLnTx/>
                <a:uFillTx/>
                <a:latin typeface="Franklin Gothic Medium" panose="020B0603020102020204"/>
                <a:cs typeface="Calibri"/>
              </a:rPr>
              <a:t>located on the Ohio Assessments Test Portal.</a:t>
            </a:r>
            <a:endParaRPr lang="en-US"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AADE5C-6C75-44C1-AAC5-E7B291DC5E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55853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Calibri" panose="020F0502020204030204" pitchFamily="34" charset="0"/>
              </a:rPr>
              <a:t>Much of the functionality and power of CRS is based on rosters. Although not required for basic school and district tasks such as downloading data files, they significantly enhance your ability to analyze results. For teachers they are essential for viewing results and are the basis for extra tools teachers can access.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dirty="0">
              <a:solidFill>
                <a:srgbClr val="000000"/>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Calibri" panose="020F0502020204030204" pitchFamily="34" charset="0"/>
              </a:rPr>
              <a:t>Before we go further, a note on terminology. In the context of Cambium Assessment systems, rostering students means associating students already present in TIDE with teachers already present in TIDE. Adding students to TIDE is known as preidentifying and is a necessary prerequisite for creating rosters (and many other tasks). Students can be included in multiple rosters. For more information on adding students and teachers to TIDE, consult the </a:t>
            </a:r>
            <a:r>
              <a:rPr lang="en-US" sz="1800" b="0" i="1" u="none" strike="noStrike" baseline="0" dirty="0">
                <a:solidFill>
                  <a:srgbClr val="000000"/>
                </a:solidFill>
                <a:latin typeface="Calibri" panose="020F0502020204030204" pitchFamily="34" charset="0"/>
              </a:rPr>
              <a:t>TIDE User Guide</a:t>
            </a:r>
            <a:r>
              <a:rPr lang="en-US" sz="1800" b="0" i="0" u="none" strike="noStrike" baseline="0" dirty="0">
                <a:solidFill>
                  <a:srgbClr val="000000"/>
                </a:solidFill>
                <a:latin typeface="Calibri" panose="020F0502020204030204" pitchFamily="34" charset="0"/>
              </a:rPr>
              <a:t>.</a:t>
            </a:r>
          </a:p>
          <a:p>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As previously mentioned, rosters are a great way to organize students, are required to allow teachers to view their students’ performance, and allow other users to compare the performance of different rosters. </a:t>
            </a:r>
          </a:p>
          <a:p>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Depending on their user role permissions, some users can add, edit, and delete rosters. Classes are a common roster grouping, but Rosters are a flexible tool and can be created for any group of students. For example, rosters can be created around a category such as English learners. This allows Teachers that work with groups of students not defined by traditional classes to easily access their students.</a:t>
            </a:r>
          </a:p>
          <a:p>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The Roster Management pages used in Reporting are the same used in the TIDE, so if you have done this in TIDE, you already know how to do this in CRS. The Roster management process is included in the </a:t>
            </a:r>
            <a:r>
              <a:rPr lang="en-US" sz="1800" b="0" i="1" u="none" strike="noStrike" baseline="0" dirty="0">
                <a:solidFill>
                  <a:srgbClr val="000000"/>
                </a:solidFill>
                <a:latin typeface="Calibri" panose="020F0502020204030204" pitchFamily="34" charset="0"/>
              </a:rPr>
              <a:t>2022–2023 Centralized Reporting System User Guide </a:t>
            </a:r>
            <a:r>
              <a:rPr lang="en-US" sz="1800" b="0" i="0" u="none" strike="noStrike" baseline="0" dirty="0">
                <a:solidFill>
                  <a:srgbClr val="000000"/>
                </a:solidFill>
                <a:latin typeface="Calibri" panose="020F0502020204030204" pitchFamily="34" charset="0"/>
              </a:rPr>
              <a:t>as an appendix.</a:t>
            </a:r>
          </a:p>
          <a:p>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You access the Roster Settings with the Features &amp; Tools menu. The Add Roster page consists of two teal-colored sections: one labelled “Search for Students to Add to the Roster” and the other, “Add Students to the Roster.”</a:t>
            </a:r>
          </a:p>
          <a:p>
            <a:endParaRPr lang="en-US" sz="1800" b="0" i="0" u="none" strike="noStrike" baseline="0" dirty="0">
              <a:solidFill>
                <a:srgbClr val="000000"/>
              </a:solidFill>
              <a:latin typeface="Calibri" panose="020F0502020204030204" pitchFamily="34" charset="0"/>
            </a:endParaRP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42194751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Add Rosters page in CRS. Note that this is the same interface used in managing rosters in TIDE. First you find students to add to your roster using the fields in the Search for Students to Add to the Roster section. You can search by a variety of student demographics and other fields. After making your selections, click</a:t>
            </a:r>
            <a:r>
              <a:rPr lang="en-US" b="1" dirty="0"/>
              <a:t> </a:t>
            </a:r>
            <a:r>
              <a:rPr lang="en-US" b="0" dirty="0"/>
              <a:t>Search </a:t>
            </a:r>
            <a:r>
              <a:rPr lang="en-US" dirty="0"/>
              <a:t>to load the results to the green Available Students table below. </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5504164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add the desired students to the roster by clicking the green plus sign next to their name or by marking the checkboxes. You can also use the </a:t>
            </a:r>
            <a:r>
              <a:rPr lang="en-US" b="1" dirty="0"/>
              <a:t>Add All </a:t>
            </a:r>
            <a:r>
              <a:rPr lang="en-US" dirty="0"/>
              <a:t>or </a:t>
            </a:r>
            <a:r>
              <a:rPr lang="en-US" b="1" dirty="0"/>
              <a:t>Add Selected </a:t>
            </a:r>
            <a:r>
              <a:rPr lang="en-US" dirty="0"/>
              <a:t>buttons to move the students to the roster. Remove students from the roster by following a similar process in the orange table.</a:t>
            </a:r>
          </a:p>
          <a:p>
            <a:endParaRPr lang="en-US" dirty="0"/>
          </a:p>
          <a:p>
            <a:r>
              <a:rPr lang="en-US" dirty="0"/>
              <a:t>Make sure to name your roster and choose a name from the Teacher Name field. Then click </a:t>
            </a:r>
            <a:r>
              <a:rPr lang="en-US" b="1" dirty="0"/>
              <a:t>Save</a:t>
            </a:r>
            <a:r>
              <a:rPr lang="en-US" dirty="0"/>
              <a:t> to save the roster. It will immediately be available for viewing results by roster in CRS.</a:t>
            </a:r>
          </a:p>
          <a:p>
            <a:endParaRPr lang="en-US" dirty="0"/>
          </a:p>
          <a:p>
            <a:r>
              <a:rPr lang="en-US" dirty="0"/>
              <a:t>Editing existing rosters uses the same process.</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6991680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If you have multiple rosters to create or modify, it may be easier to use file uploads. </a:t>
            </a:r>
          </a:p>
          <a:p>
            <a:endParaRPr lang="en-US" dirty="0"/>
          </a:p>
          <a:p>
            <a:r>
              <a:rPr lang="en-US" dirty="0"/>
              <a:t>Choose the Upload Roster option from Tools and Features. The Roster Manager window displays, showing the Upload Rosters page. Like other file uploads in TIDE, this requires four steps: Upload, Preview, Validate, and Confirmation. To begin, click the Download Templates button at the upper right and select the file type you prefer. Enter the required information in the downloaded template and save it to your computer.</a:t>
            </a:r>
          </a:p>
          <a:p>
            <a:endParaRPr lang="en-US" dirty="0"/>
          </a:p>
          <a:p>
            <a:r>
              <a:rPr lang="en-US" dirty="0"/>
              <a:t>A sample Excel worksheet showing a filled-out template is shown at the bottom of this slide.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CEF61D-7ED8-43B9-8B0B-DFF11958C5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Image Placeholder 6">
            <a:extLst>
              <a:ext uri="{FF2B5EF4-FFF2-40B4-BE49-F238E27FC236}">
                <a16:creationId xmlns:a16="http://schemas.microsoft.com/office/drawing/2014/main" id="{C09AA2C5-FE7B-4277-8AA2-DCBE6D019FDB}"/>
              </a:ext>
            </a:extLst>
          </p:cNvPr>
          <p:cNvSpPr>
            <a:spLocks noGrp="1" noRot="1" noChangeAspect="1"/>
          </p:cNvSpPr>
          <p:nvPr>
            <p:ph type="sldImg"/>
          </p:nvPr>
        </p:nvSpPr>
        <p:spPr/>
      </p:sp>
    </p:spTree>
    <p:extLst>
      <p:ext uri="{BB962C8B-B14F-4D97-AF65-F5344CB8AC3E}">
        <p14:creationId xmlns:p14="http://schemas.microsoft.com/office/powerpoint/2010/main" val="2666876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select the CRS card in the After Testing column of the Teachers and Test Administrators page. When the log in page appears, enter the email address associated with your Test Information Distribution Engine , or TIDE, account and your unique password. Select </a:t>
            </a:r>
            <a:r>
              <a:rPr lang="en-US" b="0" dirty="0"/>
              <a:t>Secure Login. </a:t>
            </a:r>
            <a:endParaRPr lang="en-US" dirty="0"/>
          </a:p>
        </p:txBody>
      </p:sp>
      <p:sp>
        <p:nvSpPr>
          <p:cNvPr id="4" name="Slide Number Placeholder 3"/>
          <p:cNvSpPr>
            <a:spLocks noGrp="1"/>
          </p:cNvSpPr>
          <p:nvPr>
            <p:ph type="sldNum" sz="quarter" idx="5"/>
          </p:nvPr>
        </p:nvSpPr>
        <p:spPr/>
        <p:txBody>
          <a:bodyPr/>
          <a:lstStyle/>
          <a:p>
            <a:fld id="{15263724-5165-4E4A-8E82-4CCF2D0E01C5}" type="slidenum">
              <a:rPr lang="en-US" smtClean="0"/>
              <a:t>4</a:t>
            </a:fld>
            <a:endParaRPr lang="en-US"/>
          </a:p>
        </p:txBody>
      </p:sp>
    </p:spTree>
    <p:extLst>
      <p:ext uri="{BB962C8B-B14F-4D97-AF65-F5344CB8AC3E}">
        <p14:creationId xmlns:p14="http://schemas.microsoft.com/office/powerpoint/2010/main" val="2981010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Calibri"/>
                <a:ea typeface="+mn-ea"/>
                <a:cs typeface="+mn-cs"/>
              </a:rPr>
              <a:t>An advanced feature of CRS is generating Longitudinal Reports, which allow you to look at how results have changed over time.</a:t>
            </a:r>
          </a:p>
          <a:p>
            <a:r>
              <a:rPr lang="en-US" sz="1200" b="0" kern="1200" dirty="0">
                <a:solidFill>
                  <a:schemeClr val="tx1"/>
                </a:solidFill>
                <a:effectLst/>
                <a:latin typeface="Calibri"/>
                <a:ea typeface="+mn-ea"/>
                <a:cs typeface="+mn-cs"/>
              </a:rPr>
              <a:t>When available, a Build Longitudinal Report button will display in the Features &amp; Tools menu. </a:t>
            </a:r>
            <a:r>
              <a:rPr lang="en-US" sz="1800" dirty="0">
                <a:effectLst/>
                <a:latin typeface="Calibri" panose="020F0502020204030204" pitchFamily="34" charset="0"/>
                <a:ea typeface="Times New Roman" panose="02020603050405020304" pitchFamily="18" charset="0"/>
              </a:rPr>
              <a:t>Depending on your role, the test types, and the number of students in the report, it may display a report options page rather than the Longitudinal Report itself. If you are viewing a Longitudinal Report for grade level ELA tests, the </a:t>
            </a:r>
            <a:r>
              <a:rPr lang="en-US" sz="1800" b="0" dirty="0">
                <a:effectLst/>
                <a:latin typeface="Calibri" panose="020F0502020204030204" pitchFamily="34" charset="0"/>
                <a:ea typeface="Times New Roman" panose="02020603050405020304" pitchFamily="18" charset="0"/>
              </a:rPr>
              <a:t>Progression</a:t>
            </a:r>
            <a:r>
              <a:rPr lang="en-US" sz="1800" dirty="0">
                <a:effectLst/>
                <a:latin typeface="Calibri" panose="020F0502020204030204" pitchFamily="34" charset="0"/>
                <a:ea typeface="Times New Roman" panose="02020603050405020304" pitchFamily="18" charset="0"/>
              </a:rPr>
              <a:t> drop-down list appears, allowing you to select OST All ELA, OST Spring ELA, or OST Grade 3 ELA (when viewing a grade 3 ELA test). As there are multiple opportunities per year for grade 3 ELA, this allows you to customize which ELA tests are included.</a:t>
            </a:r>
          </a:p>
          <a:p>
            <a:endParaRPr lang="en-US" sz="1800" dirty="0">
              <a:effectLst/>
              <a:latin typeface="Calibri" panose="020F0502020204030204" pitchFamily="34" charset="0"/>
              <a:ea typeface="Times New Roman" panose="02020603050405020304" pitchFamily="18" charset="0"/>
            </a:endParaRPr>
          </a:p>
          <a:p>
            <a:r>
              <a:rPr lang="en-US" sz="1200" b="0" kern="1200" dirty="0">
                <a:solidFill>
                  <a:schemeClr val="tx1"/>
                </a:solidFill>
                <a:effectLst/>
                <a:latin typeface="Calibri"/>
                <a:ea typeface="+mn-ea"/>
                <a:cs typeface="+mn-cs"/>
              </a:rPr>
              <a:t>Teachers viewing a longitudinal report for multiple students are presented with a Longitudinal Report with Progression pop-up window. The Progression drop-down menu is located at the top of the window followed by a table of their students and the related tests. </a:t>
            </a:r>
          </a:p>
          <a:p>
            <a:endParaRPr lang="en-US" sz="1200" b="0" kern="1200" dirty="0">
              <a:solidFill>
                <a:schemeClr val="tx1"/>
              </a:solidFill>
              <a:effectLst/>
              <a:latin typeface="Calibri"/>
              <a:ea typeface="+mn-ea"/>
              <a:cs typeface="+mn-cs"/>
            </a:endParaRPr>
          </a:p>
          <a:p>
            <a:r>
              <a:rPr lang="en-US" sz="1200" b="0" kern="1200" dirty="0">
                <a:solidFill>
                  <a:schemeClr val="tx1"/>
                </a:solidFill>
                <a:effectLst/>
                <a:latin typeface="Calibri"/>
                <a:ea typeface="+mn-ea"/>
                <a:cs typeface="+mn-cs"/>
              </a:rPr>
              <a:t>The cells in the columns display checkmarks to indicate which students completed each test. The students highlighted in yellow have completed all of the related tests and will appear on the longitudinal report. Longitudinal Reports are built only with students that have taken each of the included tests. You can change which students are included by changing the included tests.</a:t>
            </a:r>
          </a:p>
          <a:p>
            <a:endParaRPr lang="en-US" sz="1200" b="0" kern="1200" dirty="0">
              <a:solidFill>
                <a:schemeClr val="tx1"/>
              </a:solidFill>
              <a:effectLst/>
              <a:latin typeface="Calibri"/>
              <a:ea typeface="+mn-ea"/>
              <a:cs typeface="+mn-cs"/>
            </a:endParaRPr>
          </a:p>
          <a:p>
            <a:r>
              <a:rPr lang="en-US" sz="1200" b="0" kern="1200" dirty="0">
                <a:solidFill>
                  <a:schemeClr val="tx1"/>
                </a:solidFill>
                <a:effectLst/>
                <a:latin typeface="Calibri"/>
                <a:ea typeface="+mn-ea"/>
                <a:cs typeface="+mn-cs"/>
              </a:rPr>
              <a:t>Mark the checkbox for each test you wish to include in the report. Click the green </a:t>
            </a:r>
            <a:r>
              <a:rPr lang="en-US" sz="1200" b="0" i="0" kern="1200" dirty="0">
                <a:solidFill>
                  <a:schemeClr val="tx1"/>
                </a:solidFill>
                <a:effectLst/>
                <a:latin typeface="Calibri"/>
                <a:ea typeface="+mn-ea"/>
                <a:cs typeface="+mn-cs"/>
              </a:rPr>
              <a:t>Generate Report </a:t>
            </a:r>
            <a:r>
              <a:rPr lang="en-US" sz="1200" b="0" kern="1200" dirty="0">
                <a:solidFill>
                  <a:schemeClr val="tx1"/>
                </a:solidFill>
                <a:effectLst/>
                <a:latin typeface="Calibri"/>
                <a:ea typeface="+mn-ea"/>
                <a:cs typeface="+mn-cs"/>
              </a:rPr>
              <a:t>button at the top of the window to view the Longitudinal Report.</a:t>
            </a:r>
          </a:p>
          <a:p>
            <a:endParaRPr lang="en-US" sz="1200" b="0" kern="1200" dirty="0">
              <a:solidFill>
                <a:schemeClr val="tx1"/>
              </a:solidFill>
              <a:effectLst/>
              <a:latin typeface="Calibri"/>
              <a:ea typeface="+mn-ea"/>
              <a:cs typeface="+mn-cs"/>
            </a:endParaRPr>
          </a:p>
          <a:p>
            <a:r>
              <a:rPr lang="en-US" sz="1200" b="0" kern="1200" dirty="0">
                <a:solidFill>
                  <a:schemeClr val="tx1"/>
                </a:solidFill>
                <a:effectLst/>
                <a:latin typeface="Calibri"/>
                <a:ea typeface="+mn-ea"/>
                <a:cs typeface="+mn-cs"/>
              </a:rPr>
              <a:t>Currently longitudinal reports are available for OST grade level tests and Readiness Assessments tests.</a:t>
            </a: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8274075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a:rPr>
              <a:t>A sample report for an individual student who took the ELA Benchmark test multiple times is shown here.</a:t>
            </a:r>
            <a:r>
              <a:rPr lang="en-US" sz="1200" dirty="0"/>
              <a:t> It shows the scores of the student each time they took the test. The overall results are shown. You can use the toggle bar that appears above the graph to switch between score and performance. At the aggregate level, you can view the average score progression as well as the progression of performance distribution across achievement levels. </a:t>
            </a:r>
          </a:p>
          <a:p>
            <a:endParaRPr lang="en-US" sz="1200" b="0" kern="1200" dirty="0">
              <a:solidFill>
                <a:schemeClr val="tx1"/>
              </a:solidFill>
              <a:effectLst/>
              <a:latin typeface="Calibri"/>
              <a:ea typeface="+mn-ea"/>
              <a:cs typeface="+mn-cs"/>
            </a:endParaRPr>
          </a:p>
          <a:p>
            <a:r>
              <a:rPr lang="en-US" sz="1200" b="0" kern="1200" dirty="0">
                <a:solidFill>
                  <a:schemeClr val="tx1"/>
                </a:solidFill>
                <a:effectLst/>
                <a:latin typeface="Calibri"/>
                <a:ea typeface="+mn-ea"/>
                <a:cs typeface="+mn-cs"/>
              </a:rPr>
              <a:t>Alternatively, in the table at the bottom of the report, the data are replicated, with expandable columns for the reporting categories.</a:t>
            </a: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8151069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cs typeface="Arial" panose="020B0604020202020204" pitchFamily="34" charset="0"/>
              </a:rPr>
              <a:t>There is a tool that allows users to break down data by demographic sub-group. </a:t>
            </a:r>
            <a:r>
              <a:rPr lang="en-US" sz="1200" kern="1200" dirty="0">
                <a:solidFill>
                  <a:schemeClr val="tx1"/>
                </a:solidFill>
                <a:effectLst/>
                <a:latin typeface="Calibri"/>
                <a:ea typeface="+mn-ea"/>
                <a:cs typeface="+mn-cs"/>
              </a:rPr>
              <a:t>You can create a breakdown report from any page in Reporting that displays data for multiple students. Open the </a:t>
            </a:r>
            <a:r>
              <a:rPr lang="en-US" sz="1200" b="0" kern="1200" dirty="0">
                <a:solidFill>
                  <a:schemeClr val="tx1"/>
                </a:solidFill>
                <a:effectLst/>
                <a:latin typeface="Calibri"/>
                <a:ea typeface="+mn-ea"/>
                <a:cs typeface="+mn-cs"/>
              </a:rPr>
              <a:t>Features &amp; Tools </a:t>
            </a:r>
            <a:r>
              <a:rPr lang="en-US" sz="1200" kern="1200" dirty="0">
                <a:solidFill>
                  <a:schemeClr val="tx1"/>
                </a:solidFill>
                <a:effectLst/>
                <a:latin typeface="Calibri"/>
                <a:ea typeface="+mn-ea"/>
                <a:cs typeface="+mn-cs"/>
              </a:rPr>
              <a:t>menu and click the </a:t>
            </a:r>
            <a:r>
              <a:rPr lang="en-US" sz="1200" b="0" kern="1200" dirty="0">
                <a:solidFill>
                  <a:schemeClr val="tx1"/>
                </a:solidFill>
                <a:effectLst/>
                <a:latin typeface="Calibri"/>
                <a:ea typeface="+mn-ea"/>
                <a:cs typeface="+mn-cs"/>
              </a:rPr>
              <a:t>Breakdown by </a:t>
            </a:r>
            <a:r>
              <a:rPr lang="en-US" sz="1200" kern="1200" dirty="0">
                <a:solidFill>
                  <a:schemeClr val="tx1"/>
                </a:solidFill>
                <a:effectLst/>
                <a:latin typeface="Calibri"/>
                <a:ea typeface="+mn-ea"/>
                <a:cs typeface="+mn-cs"/>
              </a:rPr>
              <a:t>button. A Breakdown Attributes window opens, displaying the options available to you. </a:t>
            </a:r>
          </a:p>
          <a:p>
            <a:r>
              <a:rPr lang="en-US" sz="1200" kern="1200" dirty="0">
                <a:solidFill>
                  <a:schemeClr val="tx1"/>
                </a:solidFill>
                <a:effectLst/>
                <a:latin typeface="Calibri"/>
                <a:ea typeface="+mn-ea"/>
                <a:cs typeface="+mn-cs"/>
              </a:rPr>
              <a:t> </a:t>
            </a:r>
          </a:p>
          <a:p>
            <a:r>
              <a:rPr lang="en-US" sz="1200" kern="1200" dirty="0">
                <a:solidFill>
                  <a:schemeClr val="tx1"/>
                </a:solidFill>
                <a:effectLst/>
                <a:latin typeface="Calibri"/>
                <a:ea typeface="+mn-ea"/>
                <a:cs typeface="+mn-cs"/>
              </a:rPr>
              <a:t>For example, here, you see a School Performance on Test report for the Algebra I test. You can build a report for a specific group of students based on any three attributes listed in the Breakdown Attributes window.</a:t>
            </a:r>
          </a:p>
          <a:p>
            <a:r>
              <a:rPr lang="en-US" sz="1200" kern="1200" dirty="0">
                <a:solidFill>
                  <a:schemeClr val="tx1"/>
                </a:solidFill>
                <a:effectLst/>
                <a:latin typeface="Calibri"/>
                <a:ea typeface="+mn-ea"/>
                <a:cs typeface="+mn-cs"/>
              </a:rPr>
              <a:t> </a:t>
            </a:r>
          </a:p>
          <a:p>
            <a:r>
              <a:rPr lang="en-US" sz="1200" kern="1200" dirty="0">
                <a:solidFill>
                  <a:schemeClr val="tx1"/>
                </a:solidFill>
                <a:effectLst/>
                <a:latin typeface="Calibri"/>
                <a:ea typeface="+mn-ea"/>
                <a:cs typeface="+mn-cs"/>
              </a:rPr>
              <a:t>For a sample report, the Enrolled Grade, Gender, and Race/Ethnicity options have been selected. A checkbox is displayed next to the term, “Include unspecified values”. This option, when selected, will include any of the user’s students with no demographic information assigned to them in TIDE. Click </a:t>
            </a:r>
            <a:r>
              <a:rPr lang="en-US" sz="1200" b="0" kern="1200" dirty="0">
                <a:solidFill>
                  <a:schemeClr val="tx1"/>
                </a:solidFill>
                <a:effectLst/>
                <a:latin typeface="Calibri"/>
                <a:ea typeface="+mn-ea"/>
                <a:cs typeface="+mn-cs"/>
              </a:rPr>
              <a:t>Apply. </a:t>
            </a:r>
            <a:r>
              <a:rPr lang="en-US" sz="1200" kern="1200" dirty="0">
                <a:solidFill>
                  <a:schemeClr val="tx1"/>
                </a:solidFill>
                <a:effectLst/>
                <a:latin typeface="Calibri"/>
                <a:ea typeface="+mn-ea"/>
                <a:cs typeface="+mn-cs"/>
              </a:rPr>
              <a:t>The customized report displays, as shown on the next slide.</a:t>
            </a: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735415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The</a:t>
            </a:r>
            <a:r>
              <a:rPr lang="en-US" sz="1200" b="1" i="1" kern="1200" dirty="0">
                <a:solidFill>
                  <a:schemeClr val="tx1"/>
                </a:solidFill>
                <a:effectLst/>
                <a:latin typeface="Calibri"/>
                <a:ea typeface="+mn-ea"/>
                <a:cs typeface="+mn-cs"/>
              </a:rPr>
              <a:t> </a:t>
            </a:r>
            <a:r>
              <a:rPr lang="en-US" sz="1200" b="0" i="0" kern="1200" dirty="0">
                <a:solidFill>
                  <a:schemeClr val="tx1"/>
                </a:solidFill>
                <a:effectLst/>
                <a:latin typeface="Calibri"/>
                <a:ea typeface="+mn-ea"/>
                <a:cs typeface="+mn-cs"/>
              </a:rPr>
              <a:t>Breakdown</a:t>
            </a:r>
            <a:r>
              <a:rPr lang="en-US" sz="1200" b="1" i="1" kern="1200" dirty="0">
                <a:solidFill>
                  <a:schemeClr val="tx1"/>
                </a:solidFill>
                <a:effectLst/>
                <a:latin typeface="Calibri"/>
                <a:ea typeface="+mn-ea"/>
                <a:cs typeface="+mn-cs"/>
              </a:rPr>
              <a:t> </a:t>
            </a:r>
            <a:r>
              <a:rPr lang="en-US" sz="1200" kern="1200" dirty="0">
                <a:solidFill>
                  <a:schemeClr val="tx1"/>
                </a:solidFill>
                <a:effectLst/>
                <a:latin typeface="Calibri"/>
                <a:ea typeface="+mn-ea"/>
                <a:cs typeface="+mn-cs"/>
              </a:rPr>
              <a:t>page is organized according to the combinations selected. A row appears for each possible sub-group combination. The number of rows in the table will depend on how the students fall into the demographic categories. </a:t>
            </a:r>
          </a:p>
          <a:p>
            <a:r>
              <a:rPr lang="en-US" sz="1200" kern="1200" dirty="0">
                <a:solidFill>
                  <a:schemeClr val="tx1"/>
                </a:solidFill>
                <a:effectLst/>
                <a:latin typeface="Calibri"/>
                <a:ea typeface="+mn-ea"/>
                <a:cs typeface="+mn-cs"/>
              </a:rPr>
              <a:t> </a:t>
            </a:r>
          </a:p>
          <a:p>
            <a:r>
              <a:rPr lang="en-US" sz="1200" kern="1200" dirty="0">
                <a:solidFill>
                  <a:schemeClr val="tx1"/>
                </a:solidFill>
                <a:effectLst/>
                <a:latin typeface="Calibri"/>
                <a:ea typeface="+mn-ea"/>
                <a:cs typeface="+mn-cs"/>
              </a:rPr>
              <a:t>For example, here you see a top row for ALL 20 students, followed by some possible combinations. If a combination does not appear in the table, it means none of the students fall into that sub-group. Notice that the table header has updated to reflect the chosen attributes. You see from this breakdown report that there are 20 students who are divided into seven sub-groups. You can sort the sub-groups in a few different ways -- by Enrolled Grade, Gender, and Race/Ethnicity. To look closer into a specific sub-group, click the </a:t>
            </a:r>
            <a:r>
              <a:rPr lang="en-US" sz="1200" b="0" kern="1200" dirty="0">
                <a:solidFill>
                  <a:schemeClr val="tx1"/>
                </a:solidFill>
                <a:effectLst/>
                <a:latin typeface="Calibri"/>
                <a:ea typeface="+mn-ea"/>
                <a:cs typeface="+mn-cs"/>
              </a:rPr>
              <a:t>View Details </a:t>
            </a:r>
            <a:r>
              <a:rPr lang="en-US" sz="1200" kern="1200" dirty="0">
                <a:solidFill>
                  <a:schemeClr val="tx1"/>
                </a:solidFill>
                <a:effectLst/>
                <a:latin typeface="Calibri"/>
                <a:ea typeface="+mn-ea"/>
                <a:cs typeface="+mn-cs"/>
              </a:rPr>
              <a:t>button in that row.</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7502249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a:ea typeface="+mn-ea"/>
                <a:cs typeface="+mn-cs"/>
              </a:rPr>
              <a:t>A Breakdown window opens, displaying detailed results for the selected sub-group. A row of drop-down menu buttons appears above the table, displaying the attributes of the group you chose. To quickly transition to another demographic sub-group for the same test, you can apply the breakdown menu options that display above the table of results. Select an attribute you want from the drop-down menus and click </a:t>
            </a:r>
            <a:r>
              <a:rPr lang="en-US" sz="1200" b="0" kern="1200" dirty="0">
                <a:solidFill>
                  <a:schemeClr val="tx1"/>
                </a:solidFill>
                <a:effectLst/>
                <a:latin typeface="Calibri"/>
                <a:ea typeface="+mn-ea"/>
                <a:cs typeface="+mn-cs"/>
              </a:rPr>
              <a:t>Apply. </a:t>
            </a:r>
            <a:r>
              <a:rPr lang="en-US" sz="1200" kern="1200" dirty="0">
                <a:solidFill>
                  <a:schemeClr val="tx1"/>
                </a:solidFill>
                <a:effectLst/>
                <a:latin typeface="Calibri"/>
                <a:ea typeface="+mn-ea"/>
                <a:cs typeface="+mn-cs"/>
              </a:rPr>
              <a:t>The new sub-group will display.</a:t>
            </a: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6606653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Notes Placeholder 2"/>
          <p:cNvSpPr>
            <a:spLocks noGrp="1"/>
          </p:cNvSpPr>
          <p:nvPr>
            <p:ph type="body" idx="1"/>
          </p:nvPr>
        </p:nvSpPr>
        <p:spPr/>
        <p:txBody>
          <a:bodyPr/>
          <a:lstStyle/>
          <a:p>
            <a:r>
              <a:rPr lang="en-US" altLang="en-US" dirty="0">
                <a:latin typeface="Arial" charset="0"/>
              </a:rPr>
              <a:t>Thank you for taking the time to view this training module. </a:t>
            </a:r>
            <a:r>
              <a:rPr lang="en-US" altLang="en-US" dirty="0"/>
              <a:t>For detailed information, consult the </a:t>
            </a:r>
            <a:r>
              <a:rPr lang="en-US" altLang="en-US" i="1" dirty="0"/>
              <a:t>Centralized Reporting System User Guide, 2022-2023</a:t>
            </a:r>
            <a:r>
              <a:rPr lang="en-US" altLang="en-US" dirty="0"/>
              <a:t>, located on the test portal, or contact the Ohio Help Desk.</a:t>
            </a:r>
          </a:p>
        </p:txBody>
      </p:sp>
      <p:sp>
        <p:nvSpPr>
          <p:cNvPr id="8704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062" indent="-291561">
              <a:defRPr>
                <a:solidFill>
                  <a:schemeClr val="tx1"/>
                </a:solidFill>
                <a:latin typeface="Calibri" pitchFamily="34" charset="0"/>
              </a:defRPr>
            </a:lvl2pPr>
            <a:lvl3pPr marL="1166251" indent="-233250">
              <a:defRPr>
                <a:solidFill>
                  <a:schemeClr val="tx1"/>
                </a:solidFill>
                <a:latin typeface="Calibri" pitchFamily="34" charset="0"/>
              </a:defRPr>
            </a:lvl3pPr>
            <a:lvl4pPr marL="1632750" indent="-233250">
              <a:defRPr>
                <a:solidFill>
                  <a:schemeClr val="tx1"/>
                </a:solidFill>
                <a:latin typeface="Calibri" pitchFamily="34" charset="0"/>
              </a:defRPr>
            </a:lvl4pPr>
            <a:lvl5pPr marL="2099249" indent="-233250">
              <a:defRPr>
                <a:solidFill>
                  <a:schemeClr val="tx1"/>
                </a:solidFill>
                <a:latin typeface="Calibri" pitchFamily="34" charset="0"/>
              </a:defRPr>
            </a:lvl5pPr>
            <a:lvl6pPr marL="2565750" indent="-233250" fontAlgn="base">
              <a:spcBef>
                <a:spcPct val="0"/>
              </a:spcBef>
              <a:spcAft>
                <a:spcPct val="0"/>
              </a:spcAft>
              <a:defRPr>
                <a:solidFill>
                  <a:schemeClr val="tx1"/>
                </a:solidFill>
                <a:latin typeface="Calibri" pitchFamily="34" charset="0"/>
              </a:defRPr>
            </a:lvl6pPr>
            <a:lvl7pPr marL="3032249" indent="-233250" fontAlgn="base">
              <a:spcBef>
                <a:spcPct val="0"/>
              </a:spcBef>
              <a:spcAft>
                <a:spcPct val="0"/>
              </a:spcAft>
              <a:defRPr>
                <a:solidFill>
                  <a:schemeClr val="tx1"/>
                </a:solidFill>
                <a:latin typeface="Calibri" pitchFamily="34" charset="0"/>
              </a:defRPr>
            </a:lvl7pPr>
            <a:lvl8pPr marL="3498750" indent="-233250" fontAlgn="base">
              <a:spcBef>
                <a:spcPct val="0"/>
              </a:spcBef>
              <a:spcAft>
                <a:spcPct val="0"/>
              </a:spcAft>
              <a:defRPr>
                <a:solidFill>
                  <a:schemeClr val="tx1"/>
                </a:solidFill>
                <a:latin typeface="Calibri" pitchFamily="34" charset="0"/>
              </a:defRPr>
            </a:lvl8pPr>
            <a:lvl9pPr marL="3965249" indent="-233250" fontAlgn="base">
              <a:spcBef>
                <a:spcPct val="0"/>
              </a:spcBef>
              <a:spcAft>
                <a:spcPct val="0"/>
              </a:spcAft>
              <a:defRPr>
                <a:solidFill>
                  <a:schemeClr val="tx1"/>
                </a:solidFill>
                <a:latin typeface="Calibri"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CAD19E9-9505-4D50-9FC9-21C440EF26E2}"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altLang="en-US" sz="12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4" name="Slide Image Placeholder 3">
            <a:extLst>
              <a:ext uri="{FF2B5EF4-FFF2-40B4-BE49-F238E27FC236}">
                <a16:creationId xmlns:a16="http://schemas.microsoft.com/office/drawing/2014/main" id="{3065D5F9-30BA-4794-9B28-BC4CF2709AFA}"/>
              </a:ext>
            </a:extLst>
          </p:cNvPr>
          <p:cNvSpPr>
            <a:spLocks noGrp="1" noRot="1" noChangeAspect="1"/>
          </p:cNvSpPr>
          <p:nvPr>
            <p:ph type="sldImg"/>
          </p:nvPr>
        </p:nvSpPr>
        <p:spPr/>
      </p:sp>
    </p:spTree>
    <p:extLst>
      <p:ext uri="{BB962C8B-B14F-4D97-AF65-F5344CB8AC3E}">
        <p14:creationId xmlns:p14="http://schemas.microsoft.com/office/powerpoint/2010/main" val="42510705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4-part series of CRS trainings for the Ohio Assessments: OST, Readiness Assessments and AASCD. They are:</a:t>
            </a:r>
          </a:p>
          <a:p>
            <a:endParaRPr lang="en-US" dirty="0"/>
          </a:p>
          <a:p>
            <a:pPr marL="171450" indent="-171450">
              <a:buFont typeface="Arial" panose="020B0604020202020204" pitchFamily="34" charset="0"/>
              <a:buChar char="•"/>
            </a:pPr>
            <a:r>
              <a:rPr lang="en-US" dirty="0"/>
              <a:t>The Centralized Reporting System: The Basics for Ohio Assessments</a:t>
            </a:r>
          </a:p>
          <a:p>
            <a:pPr marL="171450" indent="-171450">
              <a:buFont typeface="Arial" panose="020B0604020202020204" pitchFamily="34" charset="0"/>
              <a:buChar char="•"/>
            </a:pPr>
            <a:r>
              <a:rPr lang="en-US" dirty="0"/>
              <a:t>The Centralized Reporting System: Generating Individual Student Reports and Student Data Files for Ohio Assessments</a:t>
            </a:r>
          </a:p>
          <a:p>
            <a:pPr marL="171450" indent="-171450">
              <a:buFont typeface="Arial" panose="020B0604020202020204" pitchFamily="34" charset="0"/>
              <a:buChar char="•"/>
            </a:pPr>
            <a:r>
              <a:rPr lang="en-US" dirty="0"/>
              <a:t>The Centralized Reporting System: Viewing Results within Reporting Categories for Ohio Assessments</a:t>
            </a:r>
          </a:p>
          <a:p>
            <a:pPr marL="171450" indent="-171450">
              <a:buFont typeface="Arial" panose="020B0604020202020204" pitchFamily="34" charset="0"/>
              <a:buChar char="•"/>
            </a:pPr>
            <a:r>
              <a:rPr lang="en-US" dirty="0"/>
              <a:t>The Centralized Reporting System: Working with Item-Level Data</a:t>
            </a:r>
          </a:p>
          <a:p>
            <a:endParaRPr lang="en-US" dirty="0"/>
          </a:p>
          <a:p>
            <a:r>
              <a:rPr lang="en-US" dirty="0"/>
              <a:t>In addition to this series, there is a 3-part series of training modules that focus specifically on the Readiness Benchmark and Checkpoint tests. They are: </a:t>
            </a:r>
          </a:p>
          <a:p>
            <a:endParaRPr lang="en-US" dirty="0"/>
          </a:p>
          <a:p>
            <a:pPr marL="285750" indent="-285750" algn="l">
              <a:buFont typeface="Arial" panose="020B0604020202020204" pitchFamily="34" charset="0"/>
              <a:buChar char="•"/>
            </a:pPr>
            <a:r>
              <a:rPr lang="en-US" sz="1200" dirty="0">
                <a:solidFill>
                  <a:schemeClr val="tx2"/>
                </a:solidFill>
              </a:rPr>
              <a:t>How to Access Your Readiness Assessments Data in the Centralized Reporting System</a:t>
            </a:r>
          </a:p>
          <a:p>
            <a:pPr marL="285750" indent="-285750" algn="l">
              <a:buFont typeface="Arial" panose="020B0604020202020204" pitchFamily="34" charset="0"/>
              <a:buChar char="•"/>
            </a:pPr>
            <a:r>
              <a:rPr lang="en-US" sz="1200" dirty="0">
                <a:solidFill>
                  <a:schemeClr val="tx2"/>
                </a:solidFill>
              </a:rPr>
              <a:t>How to Use the Advanced Features of the Centralized Reporting System to View Your Benchmark and Checkpoint Data</a:t>
            </a:r>
          </a:p>
          <a:p>
            <a:pPr marL="285750" indent="-285750" algn="l">
              <a:buFont typeface="Arial" panose="020B0604020202020204" pitchFamily="34" charset="0"/>
              <a:buChar char="•"/>
            </a:pPr>
            <a:r>
              <a:rPr lang="en-US" sz="1200" dirty="0">
                <a:solidFill>
                  <a:schemeClr val="tx2"/>
                </a:solidFill>
              </a:rPr>
              <a:t>How to Modify Machine Scores and Hand-Score Unscored Items</a:t>
            </a:r>
          </a:p>
          <a:p>
            <a:endParaRPr lang="en-US" dirty="0"/>
          </a:p>
          <a:p>
            <a:r>
              <a:rPr lang="en-US" dirty="0"/>
              <a:t>These modules can be found on the Ohio Assessments Portal.</a:t>
            </a:r>
          </a:p>
        </p:txBody>
      </p:sp>
      <p:sp>
        <p:nvSpPr>
          <p:cNvPr id="4" name="Slide Number Placeholder 3"/>
          <p:cNvSpPr>
            <a:spLocks noGrp="1"/>
          </p:cNvSpPr>
          <p:nvPr>
            <p:ph type="sldNum" sz="quarter" idx="5"/>
          </p:nvPr>
        </p:nvSpPr>
        <p:spPr/>
        <p:txBody>
          <a:bodyPr/>
          <a:lstStyle/>
          <a:p>
            <a:fld id="{15263724-5165-4E4A-8E82-4CCF2D0E01C5}" type="slidenum">
              <a:rPr lang="en-US" smtClean="0"/>
              <a:t>46</a:t>
            </a:fld>
            <a:endParaRPr lang="en-US"/>
          </a:p>
        </p:txBody>
      </p:sp>
    </p:spTree>
    <p:extLst>
      <p:ext uri="{BB962C8B-B14F-4D97-AF65-F5344CB8AC3E}">
        <p14:creationId xmlns:p14="http://schemas.microsoft.com/office/powerpoint/2010/main" val="4011075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see an Enter Emailed Code page. If so, enter the code sent to your email address and click Submit. Depending on your assigned user role, you may be prompted to make selections from the “Tell Us What You Want to Do” page. Make your selections and click View to display the Dashboard Generator. If you are assigned multiple roles, you may be prompted to select an option on the Select Role page . Click Continue. The Dashboard Generator page displays.</a:t>
            </a:r>
          </a:p>
          <a:p>
            <a:endParaRPr lang="en-US" dirty="0"/>
          </a:p>
          <a:p>
            <a:r>
              <a:rPr lang="en-US" dirty="0"/>
              <a:t>The next slide summarizes user roles.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263724-5165-4E4A-8E82-4CCF2D0E0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7213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Teachers, school-level users, and district-level users have access to different features and data in Centralized Reporting. This chart summarizes which students will appear in your reports, the filter options, and the aggregate comparisons available for each of the three roles. </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908031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you log in to CRS, the </a:t>
            </a:r>
            <a:r>
              <a:rPr lang="en-US" b="0" i="0" dirty="0"/>
              <a:t>Dashboard Generator </a:t>
            </a:r>
            <a:r>
              <a:rPr lang="en-US" dirty="0"/>
              <a:t>page displays.  Viewing reports is a simple three step process. </a:t>
            </a:r>
            <a:r>
              <a:rPr lang="en-US" b="1" u="sng" dirty="0"/>
              <a:t>Step 1 </a:t>
            </a:r>
            <a:r>
              <a:rPr lang="en-US" dirty="0"/>
              <a:t>is to make selections on the Dashboard Generator. This page displays BEFORE the appearance of the dashboard so you can easily customize your results </a:t>
            </a:r>
            <a:r>
              <a:rPr lang="en-US" b="0" dirty="0"/>
              <a:t>in order to view only the data that are most helpful to you.</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banner displays your username and your role. Underneath is the secure </a:t>
            </a:r>
            <a:r>
              <a:rPr lang="en-US" b="0" i="0" dirty="0"/>
              <a:t>Inbox, a Help button, and a Sign Out button. If you have test items that need to be scored a yellow alert button appears in the banner. </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three prominent sections on the page.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section 1, are the test groups where you can check the tests that apply to your needs and make those your default selections. Here you see drop-down menus for AASCD, Adult testers, Benchmarks, Checkpoints, OELPA, OELPS, OST and Spring 2021 Released Items.  If you want to bypass making selections each time you log in to CRS, mark the Make these my default selections box. Your selections will be set in the Dashboard Generator until you change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section 2, you can access an individual Student Portfolio report by entering a student ID number in the search box.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section 3, is the </a:t>
            </a:r>
            <a:r>
              <a:rPr lang="en-US" b="0" dirty="0"/>
              <a:t>Features &amp; Tools </a:t>
            </a:r>
            <a:r>
              <a:rPr lang="en-US" dirty="0"/>
              <a:t>menu where you can take some actions prior to viewing data on the dashboard. The Features &amp; Tools menu displays on every page in CRS.</a:t>
            </a:r>
          </a:p>
          <a:p>
            <a:endParaRPr lang="en-US" dirty="0"/>
          </a:p>
          <a:p>
            <a:r>
              <a:rPr lang="en-US" dirty="0"/>
              <a:t>Click </a:t>
            </a:r>
            <a:r>
              <a:rPr lang="en-US" b="0" dirty="0"/>
              <a:t>Go to Dashboard to proceed to the Dashboard.</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626560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Step 2 is the Dashboard which appears after you select test groups from the Dashboard Generator. Test information and results are displayed for the students who are assigned to you based on your role. Teachers see all the tests their students have taken. School-level users see tests taken by all the students in the school. District-level users see the tests taken by all the students in the district. </a:t>
            </a:r>
          </a:p>
          <a:p>
            <a:endParaRPr lang="en-US" sz="1200" kern="1200" dirty="0">
              <a:solidFill>
                <a:schemeClr val="tx1"/>
              </a:solidFill>
              <a:effectLst/>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a:ea typeface="+mn-ea"/>
                <a:cs typeface="+mn-cs"/>
              </a:rPr>
              <a:t>A test group card displays for each test, by subject, along with the grades tested and the total number of tests taken. The cards are sorted from left to right, then top to bottom based on the date last taken. The performance distribution results display as a color-coded bar with the percent proficient and student count listed under each colored level. Click the green information button to display the performance levels.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a:ea typeface="+mn-ea"/>
                <a:cs typeface="+mn-cs"/>
              </a:rPr>
              <a:t>For example, on this district-level Dashboard, 16,100 students took the Ohio English Language Arts test. 47% of them performed at the Limited level, 24% of them at Basic, 18% of them at Proficient, 7% of them at Accomplished, and 3% of them performed at Advanced.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a:ea typeface="+mn-ea"/>
                <a:cs typeface="+mn-cs"/>
              </a:rPr>
              <a:t>The Checkpoints test group cards do not include a Performance Distribution bar because the data cannot be aggregated for this group of tests. Scores for checkpoint tests display as the number of correct responses over the total numbers of test items, or a raw score.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a:ea typeface="+mn-ea"/>
                <a:cs typeface="+mn-cs"/>
              </a:rPr>
              <a:t>The data on the dashboard gives teachers, administrators, and principals a high-level way to quickly compare how their students performed across different </a:t>
            </a:r>
            <a:r>
              <a:rPr lang="en-US" sz="1200" b="0" kern="1200" dirty="0">
                <a:solidFill>
                  <a:schemeClr val="tx1"/>
                </a:solidFill>
                <a:effectLst/>
                <a:latin typeface="Calibri"/>
                <a:ea typeface="+mn-ea"/>
                <a:cs typeface="+mn-cs"/>
              </a:rPr>
              <a:t>test groups. </a:t>
            </a: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674442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If you want to change the test group cards you see on your dashboard without returning to the Dashboard Generator, use the</a:t>
            </a:r>
            <a:r>
              <a:rPr lang="en-US" sz="1200" b="1" kern="1200" dirty="0">
                <a:solidFill>
                  <a:schemeClr val="tx1"/>
                </a:solidFill>
                <a:effectLst/>
                <a:latin typeface="Calibri"/>
                <a:ea typeface="+mn-ea"/>
                <a:cs typeface="+mn-cs"/>
              </a:rPr>
              <a:t> </a:t>
            </a:r>
            <a:r>
              <a:rPr lang="en-US" sz="1200" b="0" kern="1200" dirty="0">
                <a:solidFill>
                  <a:schemeClr val="tx1"/>
                </a:solidFill>
                <a:effectLst/>
                <a:latin typeface="Calibri"/>
                <a:ea typeface="+mn-ea"/>
                <a:cs typeface="+mn-cs"/>
              </a:rPr>
              <a:t>Filters</a:t>
            </a:r>
            <a:r>
              <a:rPr lang="en-US" sz="1200" b="1" kern="1200" dirty="0">
                <a:solidFill>
                  <a:schemeClr val="tx1"/>
                </a:solidFill>
                <a:effectLst/>
                <a:latin typeface="Calibri"/>
                <a:ea typeface="+mn-ea"/>
                <a:cs typeface="+mn-cs"/>
              </a:rPr>
              <a:t> </a:t>
            </a:r>
            <a:r>
              <a:rPr lang="en-US" sz="1200" kern="1200" dirty="0">
                <a:solidFill>
                  <a:schemeClr val="tx1"/>
                </a:solidFill>
                <a:effectLst/>
                <a:latin typeface="Calibri"/>
                <a:ea typeface="+mn-ea"/>
                <a:cs typeface="+mn-cs"/>
              </a:rPr>
              <a:t>panel. Make selections from the </a:t>
            </a:r>
            <a:r>
              <a:rPr lang="en-US" sz="1200" b="0" kern="1200" dirty="0">
                <a:solidFill>
                  <a:schemeClr val="tx1"/>
                </a:solidFill>
                <a:effectLst/>
                <a:latin typeface="Calibri"/>
                <a:ea typeface="+mn-ea"/>
                <a:cs typeface="+mn-cs"/>
              </a:rPr>
              <a:t>Test Groups </a:t>
            </a:r>
            <a:r>
              <a:rPr lang="en-US" sz="1200" kern="1200" dirty="0">
                <a:solidFill>
                  <a:schemeClr val="tx1"/>
                </a:solidFill>
                <a:effectLst/>
                <a:latin typeface="Calibri"/>
                <a:ea typeface="+mn-ea"/>
                <a:cs typeface="+mn-cs"/>
              </a:rPr>
              <a:t>options and/or the </a:t>
            </a:r>
            <a:r>
              <a:rPr lang="en-US" sz="1200" b="0" kern="1200" dirty="0">
                <a:solidFill>
                  <a:schemeClr val="tx1"/>
                </a:solidFill>
                <a:effectLst/>
                <a:latin typeface="Calibri"/>
                <a:ea typeface="+mn-ea"/>
                <a:cs typeface="+mn-cs"/>
              </a:rPr>
              <a:t>Test Reasons </a:t>
            </a:r>
            <a:r>
              <a:rPr lang="en-US" sz="1200" kern="1200" dirty="0">
                <a:solidFill>
                  <a:schemeClr val="tx1"/>
                </a:solidFill>
                <a:effectLst/>
                <a:latin typeface="Calibri"/>
                <a:ea typeface="+mn-ea"/>
                <a:cs typeface="+mn-cs"/>
              </a:rPr>
              <a:t>options. Test Reasons typically represent test administration seasons or opportunities. Selecting certain test groups and a test reason omits results you do not wish to see. </a:t>
            </a:r>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Click the green </a:t>
            </a:r>
            <a:r>
              <a:rPr lang="en-US" sz="1200" b="0" i="0" kern="1200" dirty="0">
                <a:solidFill>
                  <a:schemeClr val="tx1"/>
                </a:solidFill>
                <a:effectLst/>
                <a:latin typeface="Calibri"/>
                <a:ea typeface="+mn-ea"/>
                <a:cs typeface="+mn-cs"/>
              </a:rPr>
              <a:t>Apply</a:t>
            </a:r>
            <a:r>
              <a:rPr lang="en-US" sz="1200" b="0" kern="1200" dirty="0">
                <a:solidFill>
                  <a:schemeClr val="tx1"/>
                </a:solidFill>
                <a:effectLst/>
                <a:latin typeface="Calibri"/>
                <a:ea typeface="+mn-ea"/>
                <a:cs typeface="+mn-cs"/>
              </a:rPr>
              <a:t> </a:t>
            </a:r>
            <a:r>
              <a:rPr lang="en-US" sz="1200" kern="1200" dirty="0">
                <a:solidFill>
                  <a:schemeClr val="tx1"/>
                </a:solidFill>
                <a:effectLst/>
                <a:latin typeface="Calibri"/>
                <a:ea typeface="+mn-ea"/>
                <a:cs typeface="+mn-cs"/>
              </a:rPr>
              <a:t>button and your dashboard customizes according to your selections. You can see here that the ELA and Mathematics Benchmarks, the ELA and Mathematics Checkpoints, and the OST ELA and Mathematics tests have been applied to this Dashboard. Filter selections are highlighted in yellow in the table of results header. Clear the filters at any time by clicking the </a:t>
            </a:r>
            <a:r>
              <a:rPr lang="en-US" sz="1200" b="0" i="0" kern="1200" dirty="0">
                <a:solidFill>
                  <a:schemeClr val="tx1"/>
                </a:solidFill>
                <a:effectLst/>
                <a:latin typeface="Calibri"/>
                <a:ea typeface="+mn-ea"/>
                <a:cs typeface="+mn-cs"/>
              </a:rPr>
              <a:t>Clear Filters </a:t>
            </a:r>
            <a:r>
              <a:rPr lang="en-US" sz="1200" kern="1200" dirty="0">
                <a:solidFill>
                  <a:schemeClr val="tx1"/>
                </a:solidFill>
                <a:effectLst/>
                <a:latin typeface="Calibri"/>
                <a:ea typeface="+mn-ea"/>
                <a:cs typeface="+mn-cs"/>
              </a:rPr>
              <a:t>button and clicking </a:t>
            </a:r>
            <a:r>
              <a:rPr lang="en-US" sz="1200" b="0" kern="1200" dirty="0">
                <a:solidFill>
                  <a:schemeClr val="tx1"/>
                </a:solidFill>
                <a:effectLst/>
                <a:latin typeface="Calibri"/>
                <a:ea typeface="+mn-ea"/>
                <a:cs typeface="+mn-cs"/>
              </a:rPr>
              <a:t>Apply </a:t>
            </a:r>
            <a:r>
              <a:rPr lang="en-US" sz="1200" kern="1200" dirty="0">
                <a:solidFill>
                  <a:schemeClr val="tx1"/>
                </a:solidFill>
                <a:effectLst/>
                <a:latin typeface="Calibri"/>
                <a:ea typeface="+mn-ea"/>
                <a:cs typeface="+mn-cs"/>
              </a:rPr>
              <a:t>again.</a:t>
            </a: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7210615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407195496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1299133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1299952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193897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495456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552965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4104926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32922493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Copyright © 20XX Cambium Assessment, Inc. All rights reserved.</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11901628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488" y="1348448"/>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433914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701040" y="1502997"/>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57742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3634003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Large Graphic">
    <p:spTree>
      <p:nvGrpSpPr>
        <p:cNvPr id="1" name=""/>
        <p:cNvGrpSpPr/>
        <p:nvPr/>
      </p:nvGrpSpPr>
      <p:grpSpPr>
        <a:xfrm>
          <a:off x="0" y="0"/>
          <a:ext cx="0" cy="0"/>
          <a:chOff x="0" y="0"/>
          <a:chExt cx="0" cy="0"/>
        </a:xfrm>
      </p:grpSpPr>
      <p:sp>
        <p:nvSpPr>
          <p:cNvPr id="3" name="Title 2"/>
          <p:cNvSpPr>
            <a:spLocks noGrp="1"/>
          </p:cNvSpPr>
          <p:nvPr>
            <p:ph type="title"/>
          </p:nvPr>
        </p:nvSpPr>
        <p:spPr/>
        <p:txBody>
          <a:bodyPr anchor="t" anchorCtr="0"/>
          <a:lstStyle/>
          <a:p>
            <a:r>
              <a:rPr lang="en-US" dirty="0"/>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3225143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4994138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AF50F3-8274-4A32-A389-07F02035926E}"/>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B1E79E14-3BF8-48D7-ADAF-69FEA539CED8}"/>
              </a:ext>
            </a:extLst>
          </p:cNvPr>
          <p:cNvSpPr>
            <a:spLocks noGrp="1"/>
          </p:cNvSpPr>
          <p:nvPr>
            <p:ph type="ftr" sz="quarter" idx="11"/>
          </p:nvPr>
        </p:nvSpPr>
        <p:spPr/>
        <p:txBody>
          <a:bodyPr/>
          <a:lstStyle/>
          <a:p>
            <a:r>
              <a:rPr lang="en-US" dirty="0"/>
              <a:t>Copyright © 20XX Cambium Assessment, Inc. All rights reserved.</a:t>
            </a:r>
          </a:p>
        </p:txBody>
      </p:sp>
      <p:sp>
        <p:nvSpPr>
          <p:cNvPr id="4" name="Slide Number Placeholder 3">
            <a:extLst>
              <a:ext uri="{FF2B5EF4-FFF2-40B4-BE49-F238E27FC236}">
                <a16:creationId xmlns:a16="http://schemas.microsoft.com/office/drawing/2014/main" id="{8B380C6B-958C-41E5-8591-196430A1FB6C}"/>
              </a:ext>
            </a:extLst>
          </p:cNvPr>
          <p:cNvSpPr>
            <a:spLocks noGrp="1"/>
          </p:cNvSpPr>
          <p:nvPr>
            <p:ph type="sldNum" sz="quarter" idx="12"/>
          </p:nvPr>
        </p:nvSpPr>
        <p:spPr/>
        <p:txBody>
          <a:bodyPr/>
          <a:lstStyle/>
          <a:p>
            <a:fld id="{B70F7035-E4E1-4BB6-A0A9-EB548548B6A5}" type="slidenum">
              <a:rPr lang="en-US" smtClean="0"/>
              <a:t>‹#›</a:t>
            </a:fld>
            <a:endParaRPr lang="en-US" dirty="0"/>
          </a:p>
        </p:txBody>
      </p:sp>
    </p:spTree>
    <p:extLst>
      <p:ext uri="{BB962C8B-B14F-4D97-AF65-F5344CB8AC3E}">
        <p14:creationId xmlns:p14="http://schemas.microsoft.com/office/powerpoint/2010/main" val="39443456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3344288030"/>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10225132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26476264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4543913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11571166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13384393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2066674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1085860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4999278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154389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41349398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16206255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277783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3168228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33992032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32401692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32177222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Copyright © 20XX Cambium Assessment, Inc. All rights reserved.</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337020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1778474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9EE05-2A92-4452-ABEA-796047CF02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BCC768-C6F2-4E46-934F-A471276A2DA8}"/>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CBF07A1E-03CD-48F0-BC60-21D6EB218A75}"/>
              </a:ext>
            </a:extLst>
          </p:cNvPr>
          <p:cNvSpPr>
            <a:spLocks noGrp="1"/>
          </p:cNvSpPr>
          <p:nvPr>
            <p:ph type="ftr" sz="quarter" idx="11"/>
          </p:nvPr>
        </p:nvSpPr>
        <p:spPr/>
        <p:txBody>
          <a:bodyPr/>
          <a:lstStyle/>
          <a:p>
            <a:r>
              <a:rPr lang="en-US" dirty="0"/>
              <a:t>Copyright © 20XX Cambium Assessment, Inc. All rights reserved.</a:t>
            </a:r>
          </a:p>
        </p:txBody>
      </p:sp>
      <p:sp>
        <p:nvSpPr>
          <p:cNvPr id="5" name="Slide Number Placeholder 4">
            <a:extLst>
              <a:ext uri="{FF2B5EF4-FFF2-40B4-BE49-F238E27FC236}">
                <a16:creationId xmlns:a16="http://schemas.microsoft.com/office/drawing/2014/main" id="{6A2A153A-6A25-44D9-8717-7FF3C013678E}"/>
              </a:ext>
            </a:extLst>
          </p:cNvPr>
          <p:cNvSpPr>
            <a:spLocks noGrp="1"/>
          </p:cNvSpPr>
          <p:nvPr>
            <p:ph type="sldNum" sz="quarter" idx="12"/>
          </p:nvPr>
        </p:nvSpPr>
        <p:spPr/>
        <p:txBody>
          <a:bodyPr/>
          <a:lstStyle/>
          <a:p>
            <a:fld id="{33FEC4A0-1AC0-4777-A562-BD2764B61ED5}" type="slidenum">
              <a:rPr lang="en-US" smtClean="0"/>
              <a:t>‹#›</a:t>
            </a:fld>
            <a:endParaRPr lang="en-US" dirty="0"/>
          </a:p>
        </p:txBody>
      </p:sp>
    </p:spTree>
    <p:extLst>
      <p:ext uri="{BB962C8B-B14F-4D97-AF65-F5344CB8AC3E}">
        <p14:creationId xmlns:p14="http://schemas.microsoft.com/office/powerpoint/2010/main" val="599222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554356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682816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2892597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1201002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756224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image" Target="../media/image1.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theme" Target="../theme/theme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2133335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36919398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3" r:id="rId18"/>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7.sv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7.sv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0.xml"/><Relationship Id="rId6" Type="http://schemas.openxmlformats.org/officeDocument/2006/relationships/image" Target="../media/image30.png"/><Relationship Id="rId5" Type="http://schemas.openxmlformats.org/officeDocument/2006/relationships/image" Target="../media/image7.sv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7.sv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47.png"/><Relationship Id="rId5" Type="http://schemas.openxmlformats.org/officeDocument/2006/relationships/image" Target="../media/image7.sv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52.png"/><Relationship Id="rId5" Type="http://schemas.openxmlformats.org/officeDocument/2006/relationships/image" Target="../media/image7.sv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55.png"/><Relationship Id="rId5" Type="http://schemas.openxmlformats.org/officeDocument/2006/relationships/image" Target="../media/image7.svg"/><Relationship Id="rId4" Type="http://schemas.openxmlformats.org/officeDocument/2006/relationships/image" Target="../media/image54.png"/></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59.png"/></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7.sv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54.png"/><Relationship Id="rId5" Type="http://schemas.openxmlformats.org/officeDocument/2006/relationships/image" Target="../media/image65.png"/><Relationship Id="rId4" Type="http://schemas.openxmlformats.org/officeDocument/2006/relationships/image" Target="../media/image64.png"/></Relationships>
</file>

<file path=ppt/slides/_rels/slide3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66.png"/></Relationships>
</file>

<file path=ppt/slides/_rels/slide3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2.xml"/><Relationship Id="rId1" Type="http://schemas.openxmlformats.org/officeDocument/2006/relationships/slideLayout" Target="../slideLayouts/slideLayout2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3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notesSlide" Target="../notesSlides/notesSlide34.xml"/><Relationship Id="rId1" Type="http://schemas.openxmlformats.org/officeDocument/2006/relationships/slideLayout" Target="../slideLayouts/slideLayout20.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3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6.xml"/><Relationship Id="rId1" Type="http://schemas.openxmlformats.org/officeDocument/2006/relationships/slideLayout" Target="../slideLayouts/slideLayout20.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3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7.xml"/><Relationship Id="rId1" Type="http://schemas.openxmlformats.org/officeDocument/2006/relationships/slideLayout" Target="../slideLayouts/slideLayout20.xml"/><Relationship Id="rId6" Type="http://schemas.openxmlformats.org/officeDocument/2006/relationships/image" Target="../media/image79.png"/><Relationship Id="rId5" Type="http://schemas.openxmlformats.org/officeDocument/2006/relationships/image" Target="../media/image7.svg"/><Relationship Id="rId4" Type="http://schemas.openxmlformats.org/officeDocument/2006/relationships/image" Target="../media/image75.png"/></Relationships>
</file>

<file path=ppt/slides/_rels/slide3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8.xml"/><Relationship Id="rId1" Type="http://schemas.openxmlformats.org/officeDocument/2006/relationships/slideLayout" Target="../slideLayouts/slideLayout20.xml"/><Relationship Id="rId5" Type="http://schemas.openxmlformats.org/officeDocument/2006/relationships/image" Target="../media/image7.svg"/><Relationship Id="rId4" Type="http://schemas.openxmlformats.org/officeDocument/2006/relationships/image" Target="../media/image75.png"/></Relationships>
</file>

<file path=ppt/slides/_rels/slide3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9.xml"/><Relationship Id="rId1" Type="http://schemas.openxmlformats.org/officeDocument/2006/relationships/slideLayout" Target="../slideLayouts/slideLayout22.xml"/><Relationship Id="rId4" Type="http://schemas.openxmlformats.org/officeDocument/2006/relationships/image" Target="../media/image8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7.sv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85.png"/><Relationship Id="rId7" Type="http://schemas.openxmlformats.org/officeDocument/2006/relationships/image" Target="../media/image87.png"/><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86.png"/><Relationship Id="rId9" Type="http://schemas.openxmlformats.org/officeDocument/2006/relationships/image" Target="../media/image88.png"/></Relationships>
</file>

<file path=ppt/slides/_rels/slide4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2.xml"/><Relationship Id="rId1" Type="http://schemas.openxmlformats.org/officeDocument/2006/relationships/slideLayout" Target="../slideLayouts/slideLayout2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91.png"/></Relationships>
</file>

<file path=ppt/slides/_rels/slide4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43.xml"/><Relationship Id="rId1" Type="http://schemas.openxmlformats.org/officeDocument/2006/relationships/slideLayout" Target="../slideLayouts/slideLayout22.xml"/><Relationship Id="rId4" Type="http://schemas.openxmlformats.org/officeDocument/2006/relationships/image" Target="../media/image93.png"/></Relationships>
</file>

<file path=ppt/slides/_rels/slide4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44.xml"/><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3" Type="http://schemas.openxmlformats.org/officeDocument/2006/relationships/hyperlink" Target="mailto:OHHelpdesk@cambiumassessment.com" TargetMode="External"/><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7.sv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7062A704-3F2E-442A-A1A7-5D668A550410}"/>
              </a:ext>
            </a:extLst>
          </p:cNvPr>
          <p:cNvSpPr txBox="1">
            <a:spLocks/>
          </p:cNvSpPr>
          <p:nvPr/>
        </p:nvSpPr>
        <p:spPr>
          <a:xfrm>
            <a:off x="1996752" y="2914093"/>
            <a:ext cx="9871788" cy="2048027"/>
          </a:xfrm>
          <a:prstGeom prst="rect">
            <a:avLst/>
          </a:prstGeom>
          <a:ln>
            <a:noFill/>
          </a:ln>
        </p:spPr>
        <p:txBody>
          <a:bodyPr vert="horz" wrap="square" lIns="0" tIns="0" rIns="0" bIns="0" rtlCol="0" anchor="b" anchorCtr="0">
            <a:noAutofit/>
          </a:bodyPr>
          <a:lstStyle>
            <a:lvl1pPr marL="0" marR="0" indent="0" algn="ctr" defTabSz="685800" rtl="0" eaLnBrk="1" fontAlgn="auto" latinLnBrk="0" hangingPunct="1">
              <a:lnSpc>
                <a:spcPct val="100000"/>
              </a:lnSpc>
              <a:spcBef>
                <a:spcPts val="0"/>
              </a:spcBef>
              <a:spcAft>
                <a:spcPts val="0"/>
              </a:spcAft>
              <a:buClr>
                <a:schemeClr val="tx1"/>
              </a:buClr>
              <a:buSzPct val="100000"/>
              <a:buFont typeface="Times New Roman" panose="02020603050405020304" pitchFamily="18" charset="0"/>
              <a:buNone/>
              <a:tabLst/>
              <a:defRPr sz="1800" b="0" i="0" kern="1200" cap="all" spc="0" baseline="0">
                <a:solidFill>
                  <a:schemeClr val="bg1"/>
                </a:solidFill>
                <a:effectLst/>
                <a:latin typeface="+mj-lt"/>
                <a:ea typeface="Calibri" panose="020F0502020204030204" pitchFamily="34" charset="0"/>
                <a:cs typeface="Calibri"/>
              </a:defRPr>
            </a:lvl1pPr>
            <a:lvl2pPr marL="342900" marR="0" indent="0" algn="ctr" defTabSz="685800" rtl="0" eaLnBrk="1" fontAlgn="auto" latinLnBrk="0" hangingPunct="1">
              <a:lnSpc>
                <a:spcPct val="125000"/>
              </a:lnSpc>
              <a:spcBef>
                <a:spcPts val="1800"/>
              </a:spcBef>
              <a:spcAft>
                <a:spcPts val="0"/>
              </a:spcAft>
              <a:buClr>
                <a:schemeClr val="tx1"/>
              </a:buClr>
              <a:buSzTx/>
              <a:buFont typeface="Calibri" panose="020F0502020204030204" pitchFamily="34" charset="0"/>
              <a:buNone/>
              <a:tabLst/>
              <a:defRPr sz="1500" b="0" i="0" kern="1200">
                <a:solidFill>
                  <a:schemeClr val="tx1"/>
                </a:solidFill>
                <a:latin typeface="+mn-lt"/>
                <a:ea typeface="Calibri"/>
                <a:cs typeface="Calibri"/>
              </a:defRPr>
            </a:lvl2pPr>
            <a:lvl3pPr marL="685800" marR="0" indent="0" algn="ctr" defTabSz="685800" rtl="0" eaLnBrk="1" fontAlgn="auto" latinLnBrk="0" hangingPunct="1">
              <a:lnSpc>
                <a:spcPct val="125000"/>
              </a:lnSpc>
              <a:spcBef>
                <a:spcPts val="1800"/>
              </a:spcBef>
              <a:spcAft>
                <a:spcPts val="0"/>
              </a:spcAft>
              <a:buClr>
                <a:schemeClr val="tx1"/>
              </a:buClr>
              <a:buSzTx/>
              <a:buFont typeface="Calibri" panose="020F0502020204030204" pitchFamily="34" charset="0"/>
              <a:buNone/>
              <a:tabLst/>
              <a:defRPr sz="1350" b="0" i="0" kern="1200">
                <a:solidFill>
                  <a:schemeClr val="tx1"/>
                </a:solidFill>
                <a:latin typeface="+mn-lt"/>
                <a:ea typeface="Calibri"/>
                <a:cs typeface="Calibri"/>
              </a:defRPr>
            </a:lvl3pPr>
            <a:lvl4pPr marL="1028700" marR="0" indent="0" algn="ctr"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None/>
              <a:tabLst/>
              <a:defRPr sz="1200" b="0" i="0" kern="1200">
                <a:solidFill>
                  <a:schemeClr val="tx1"/>
                </a:solidFill>
                <a:latin typeface="+mn-lt"/>
                <a:ea typeface="Calibri"/>
                <a:cs typeface="Calibri"/>
              </a:defRPr>
            </a:lvl4pPr>
            <a:lvl5pPr marL="1371600" marR="0" indent="0" algn="ctr" defTabSz="685800" rtl="0" eaLnBrk="1" fontAlgn="auto" latinLnBrk="0" hangingPunct="1">
              <a:lnSpc>
                <a:spcPct val="125000"/>
              </a:lnSpc>
              <a:spcBef>
                <a:spcPts val="1800"/>
              </a:spcBef>
              <a:spcAft>
                <a:spcPts val="0"/>
              </a:spcAft>
              <a:buClr>
                <a:schemeClr val="tx1"/>
              </a:buClr>
              <a:buSzTx/>
              <a:buFont typeface="Calibri" panose="020F0502020204030204" pitchFamily="34" charset="0"/>
              <a:buNone/>
              <a:tabLst/>
              <a:defRPr sz="1200" b="0" i="0" kern="1200">
                <a:solidFill>
                  <a:schemeClr val="tx1"/>
                </a:solidFill>
                <a:latin typeface="+mn-lt"/>
                <a:ea typeface="Calibri"/>
                <a:cs typeface="Calibri"/>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
                <a:srgbClr val="53565A"/>
              </a:buClr>
              <a:buSzPct val="100000"/>
              <a:buFont typeface="Times New Roman" panose="02020603050405020304" pitchFamily="18" charset="0"/>
              <a:buNone/>
              <a:tabLst/>
              <a:defRPr/>
            </a:pPr>
            <a:r>
              <a:rPr lang="en-US" sz="3200" cap="none" dirty="0">
                <a:solidFill>
                  <a:srgbClr val="FFFFFF"/>
                </a:solidFill>
                <a:cs typeface="Calibri" panose="020F0502020204030204" pitchFamily="34" charset="0"/>
              </a:rPr>
              <a:t>The</a:t>
            </a:r>
            <a:r>
              <a:rPr kumimoji="0" lang="en-US" sz="3200" b="0" i="0" u="none" strike="noStrike" kern="1200" cap="none" spc="0" normalizeH="0" baseline="0" noProof="0" dirty="0">
                <a:ln>
                  <a:noFill/>
                </a:ln>
                <a:solidFill>
                  <a:srgbClr val="FFFFFF"/>
                </a:solidFill>
                <a:effectLst/>
                <a:uLnTx/>
                <a:uFillTx/>
                <a:cs typeface="Calibri" panose="020F0502020204030204" pitchFamily="34" charset="0"/>
              </a:rPr>
              <a:t> Centralized Reporting System—</a:t>
            </a:r>
          </a:p>
          <a:p>
            <a:pPr marL="0" marR="0" lvl="0" indent="0" algn="ctr" defTabSz="685800" rtl="0" eaLnBrk="1" fontAlgn="auto" latinLnBrk="0" hangingPunct="1">
              <a:lnSpc>
                <a:spcPct val="100000"/>
              </a:lnSpc>
              <a:spcBef>
                <a:spcPts val="0"/>
              </a:spcBef>
              <a:spcAft>
                <a:spcPts val="0"/>
              </a:spcAft>
              <a:buClr>
                <a:srgbClr val="53565A"/>
              </a:buClr>
              <a:buSzPct val="100000"/>
              <a:buFont typeface="Times New Roman" panose="02020603050405020304" pitchFamily="18" charset="0"/>
              <a:buNone/>
              <a:tabLst/>
              <a:defRPr/>
            </a:pPr>
            <a:r>
              <a:rPr kumimoji="0" lang="en-US" sz="3200" b="0" i="0" u="none" strike="noStrike" kern="1200" cap="none" spc="0" normalizeH="0" baseline="0" noProof="0" dirty="0">
                <a:ln>
                  <a:noFill/>
                </a:ln>
                <a:solidFill>
                  <a:srgbClr val="FFFFFF"/>
                </a:solidFill>
                <a:effectLst/>
                <a:uLnTx/>
                <a:uFillTx/>
                <a:cs typeface="Calibri" panose="020F0502020204030204" pitchFamily="34" charset="0"/>
              </a:rPr>
              <a:t>The Basics for Ohio Assessments:</a:t>
            </a:r>
          </a:p>
          <a:p>
            <a:pPr marL="0" marR="0" lvl="0" indent="0" algn="ctr" defTabSz="685800" rtl="0" eaLnBrk="1" fontAlgn="auto" latinLnBrk="0" hangingPunct="1">
              <a:lnSpc>
                <a:spcPct val="100000"/>
              </a:lnSpc>
              <a:spcBef>
                <a:spcPts val="0"/>
              </a:spcBef>
              <a:spcAft>
                <a:spcPts val="0"/>
              </a:spcAft>
              <a:buClr>
                <a:srgbClr val="53565A"/>
              </a:buClr>
              <a:buSzPct val="100000"/>
              <a:buFont typeface="Times New Roman" panose="02020603050405020304" pitchFamily="18" charset="0"/>
              <a:buNone/>
              <a:tabLst/>
              <a:defRPr/>
            </a:pPr>
            <a:endParaRPr kumimoji="0" lang="en-US" sz="2800" b="0" i="0" u="none" strike="noStrike" kern="1200" cap="none" spc="0" normalizeH="0" baseline="0" noProof="0" dirty="0">
              <a:ln>
                <a:noFill/>
              </a:ln>
              <a:solidFill>
                <a:srgbClr val="FFFFFF"/>
              </a:solidFill>
              <a:effectLst/>
              <a:uLnTx/>
              <a:uFillTx/>
              <a:cs typeface="Calibri" panose="020F0502020204030204" pitchFamily="34" charset="0"/>
            </a:endParaRPr>
          </a:p>
          <a:p>
            <a:pPr marR="0" lvl="0" algn="ctr" defTabSz="685800" rtl="0" eaLnBrk="1" fontAlgn="auto" latinLnBrk="0" hangingPunct="1">
              <a:lnSpc>
                <a:spcPct val="100000"/>
              </a:lnSpc>
              <a:spcBef>
                <a:spcPts val="0"/>
              </a:spcBef>
              <a:spcAft>
                <a:spcPts val="0"/>
              </a:spcAft>
              <a:buClr>
                <a:srgbClr val="53565A"/>
              </a:buClr>
              <a:buSzPct val="100000"/>
              <a:tabLst/>
              <a:defRPr/>
            </a:pPr>
            <a:r>
              <a:rPr lang="en-US" sz="2800" cap="none" dirty="0">
                <a:solidFill>
                  <a:srgbClr val="FFFFFF"/>
                </a:solidFill>
                <a:cs typeface="Calibri" panose="020F0502020204030204" pitchFamily="34" charset="0"/>
              </a:rPr>
              <a:t>- Ohio’s State Tests (OST)</a:t>
            </a:r>
          </a:p>
          <a:p>
            <a:pPr marR="0" lvl="0" algn="ctr" defTabSz="685800" rtl="0" eaLnBrk="1" fontAlgn="auto" latinLnBrk="0" hangingPunct="1">
              <a:lnSpc>
                <a:spcPct val="100000"/>
              </a:lnSpc>
              <a:spcBef>
                <a:spcPts val="0"/>
              </a:spcBef>
              <a:spcAft>
                <a:spcPts val="0"/>
              </a:spcAft>
              <a:buClr>
                <a:srgbClr val="53565A"/>
              </a:buClr>
              <a:buSzPct val="100000"/>
              <a:tabLst/>
              <a:defRPr/>
            </a:pPr>
            <a:r>
              <a:rPr lang="en-US" sz="2800" cap="none" dirty="0">
                <a:solidFill>
                  <a:srgbClr val="FFFFFF"/>
                </a:solidFill>
                <a:cs typeface="Calibri" panose="020F0502020204030204" pitchFamily="34" charset="0"/>
              </a:rPr>
              <a:t>- Readiness Assessments</a:t>
            </a:r>
          </a:p>
          <a:p>
            <a:pPr marL="457200" marR="0" lvl="0" indent="-457200" algn="ctr" defTabSz="685800" rtl="0" eaLnBrk="1" fontAlgn="auto" latinLnBrk="0" hangingPunct="1">
              <a:lnSpc>
                <a:spcPct val="100000"/>
              </a:lnSpc>
              <a:spcBef>
                <a:spcPts val="0"/>
              </a:spcBef>
              <a:spcAft>
                <a:spcPts val="0"/>
              </a:spcAft>
              <a:buClr>
                <a:srgbClr val="53565A"/>
              </a:buClr>
              <a:buSzPct val="100000"/>
              <a:buFontTx/>
              <a:buChar char="-"/>
              <a:tabLst/>
              <a:defRPr/>
            </a:pPr>
            <a:r>
              <a:rPr lang="en-US" sz="2800" cap="none" dirty="0">
                <a:solidFill>
                  <a:srgbClr val="FFFFFF"/>
                </a:solidFill>
                <a:cs typeface="Calibri" panose="020F0502020204030204" pitchFamily="34" charset="0"/>
              </a:rPr>
              <a:t>- Ohio’s Alternate Assessments for Students with the Most Significant Cognitive Disabilities (AASCD)</a:t>
            </a:r>
          </a:p>
        </p:txBody>
      </p:sp>
      <p:sp>
        <p:nvSpPr>
          <p:cNvPr id="6" name="Subtitle 2">
            <a:extLst>
              <a:ext uri="{FF2B5EF4-FFF2-40B4-BE49-F238E27FC236}">
                <a16:creationId xmlns:a16="http://schemas.microsoft.com/office/drawing/2014/main" id="{1C792035-B5E6-4C8C-9A73-299A4F8FCD84}"/>
              </a:ext>
            </a:extLst>
          </p:cNvPr>
          <p:cNvSpPr txBox="1">
            <a:spLocks/>
          </p:cNvSpPr>
          <p:nvPr/>
        </p:nvSpPr>
        <p:spPr>
          <a:xfrm>
            <a:off x="1974147" y="5200801"/>
            <a:ext cx="8243705" cy="514905"/>
          </a:xfrm>
          <a:prstGeom prst="rect">
            <a:avLst/>
          </a:prstGeom>
          <a:ln>
            <a:noFill/>
          </a:ln>
        </p:spPr>
        <p:txBody>
          <a:bodyPr vert="horz" wrap="square" lIns="0" tIns="0" rIns="0" bIns="0" rtlCol="0" anchor="b" anchorCtr="0">
            <a:normAutofit/>
          </a:bodyPr>
          <a:lstStyle>
            <a:lvl1pPr marL="0" marR="0" indent="0" algn="ctr" defTabSz="685800" rtl="0" eaLnBrk="1" fontAlgn="auto" latinLnBrk="0" hangingPunct="1">
              <a:lnSpc>
                <a:spcPct val="100000"/>
              </a:lnSpc>
              <a:spcBef>
                <a:spcPts val="0"/>
              </a:spcBef>
              <a:spcAft>
                <a:spcPts val="0"/>
              </a:spcAft>
              <a:buClr>
                <a:schemeClr val="tx1"/>
              </a:buClr>
              <a:buSzPct val="100000"/>
              <a:buFont typeface="Times New Roman" panose="02020603050405020304" pitchFamily="18" charset="0"/>
              <a:buNone/>
              <a:tabLst/>
              <a:defRPr sz="1800" b="0" i="0" kern="1200" cap="all" spc="0" baseline="0">
                <a:solidFill>
                  <a:schemeClr val="bg1"/>
                </a:solidFill>
                <a:effectLst/>
                <a:latin typeface="+mj-lt"/>
                <a:ea typeface="Calibri" panose="020F0502020204030204" pitchFamily="34" charset="0"/>
                <a:cs typeface="Calibri"/>
              </a:defRPr>
            </a:lvl1pPr>
            <a:lvl2pPr marL="342900" marR="0" indent="0" algn="ctr" defTabSz="685800" rtl="0" eaLnBrk="1" fontAlgn="auto" latinLnBrk="0" hangingPunct="1">
              <a:lnSpc>
                <a:spcPct val="125000"/>
              </a:lnSpc>
              <a:spcBef>
                <a:spcPts val="1800"/>
              </a:spcBef>
              <a:spcAft>
                <a:spcPts val="0"/>
              </a:spcAft>
              <a:buClr>
                <a:schemeClr val="tx1"/>
              </a:buClr>
              <a:buSzTx/>
              <a:buFont typeface="Calibri" panose="020F0502020204030204" pitchFamily="34" charset="0"/>
              <a:buNone/>
              <a:tabLst/>
              <a:defRPr sz="1500" b="0" i="0" kern="1200">
                <a:solidFill>
                  <a:schemeClr val="tx1"/>
                </a:solidFill>
                <a:latin typeface="+mn-lt"/>
                <a:ea typeface="Calibri"/>
                <a:cs typeface="Calibri"/>
              </a:defRPr>
            </a:lvl2pPr>
            <a:lvl3pPr marL="685800" marR="0" indent="0" algn="ctr" defTabSz="685800" rtl="0" eaLnBrk="1" fontAlgn="auto" latinLnBrk="0" hangingPunct="1">
              <a:lnSpc>
                <a:spcPct val="125000"/>
              </a:lnSpc>
              <a:spcBef>
                <a:spcPts val="1800"/>
              </a:spcBef>
              <a:spcAft>
                <a:spcPts val="0"/>
              </a:spcAft>
              <a:buClr>
                <a:schemeClr val="tx1"/>
              </a:buClr>
              <a:buSzTx/>
              <a:buFont typeface="Calibri" panose="020F0502020204030204" pitchFamily="34" charset="0"/>
              <a:buNone/>
              <a:tabLst/>
              <a:defRPr sz="1350" b="0" i="0" kern="1200">
                <a:solidFill>
                  <a:schemeClr val="tx1"/>
                </a:solidFill>
                <a:latin typeface="+mn-lt"/>
                <a:ea typeface="Calibri"/>
                <a:cs typeface="Calibri"/>
              </a:defRPr>
            </a:lvl3pPr>
            <a:lvl4pPr marL="1028700" marR="0" indent="0" algn="ctr"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None/>
              <a:tabLst/>
              <a:defRPr sz="1200" b="0" i="0" kern="1200">
                <a:solidFill>
                  <a:schemeClr val="tx1"/>
                </a:solidFill>
                <a:latin typeface="+mn-lt"/>
                <a:ea typeface="Calibri"/>
                <a:cs typeface="Calibri"/>
              </a:defRPr>
            </a:lvl4pPr>
            <a:lvl5pPr marL="1371600" marR="0" indent="0" algn="ctr" defTabSz="685800" rtl="0" eaLnBrk="1" fontAlgn="auto" latinLnBrk="0" hangingPunct="1">
              <a:lnSpc>
                <a:spcPct val="125000"/>
              </a:lnSpc>
              <a:spcBef>
                <a:spcPts val="1800"/>
              </a:spcBef>
              <a:spcAft>
                <a:spcPts val="0"/>
              </a:spcAft>
              <a:buClr>
                <a:schemeClr val="tx1"/>
              </a:buClr>
              <a:buSzTx/>
              <a:buFont typeface="Calibri" panose="020F0502020204030204" pitchFamily="34" charset="0"/>
              <a:buNone/>
              <a:tabLst/>
              <a:defRPr sz="1200" b="0" i="0" kern="1200">
                <a:solidFill>
                  <a:schemeClr val="tx1"/>
                </a:solidFill>
                <a:latin typeface="+mn-lt"/>
                <a:ea typeface="Calibri"/>
                <a:cs typeface="Calibri"/>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
                <a:srgbClr val="53565A"/>
              </a:buClr>
              <a:buSzPct val="100000"/>
              <a:buFont typeface="Times New Roman" panose="02020603050405020304" pitchFamily="18" charset="0"/>
              <a:buNone/>
              <a:tabLst/>
              <a:defRPr/>
            </a:pPr>
            <a:r>
              <a:rPr kumimoji="0" lang="en-US" sz="2800" b="0" i="0" u="none" strike="noStrike" kern="1200" cap="none" spc="0" normalizeH="0" baseline="0" noProof="0" dirty="0">
                <a:ln>
                  <a:noFill/>
                </a:ln>
                <a:solidFill>
                  <a:srgbClr val="FFFFFF"/>
                </a:solidFill>
                <a:effectLst/>
                <a:uLnTx/>
                <a:uFillTx/>
                <a:latin typeface="Franklin Gothic Medium" panose="020B0603020102020204"/>
              </a:rPr>
              <a:t>2022–2023</a:t>
            </a:r>
            <a:endParaRPr kumimoji="0" lang="en-US" sz="1800" b="0" i="0" u="none" strike="noStrike" kern="1200" cap="none" spc="0" normalizeH="0" baseline="0" noProof="0" dirty="0">
              <a:ln>
                <a:noFill/>
              </a:ln>
              <a:solidFill>
                <a:srgbClr val="FFFFFF"/>
              </a:solidFill>
              <a:effectLst/>
              <a:uLnTx/>
              <a:uFillTx/>
              <a:latin typeface="Franklin Gothic Medium" panose="020B0603020102020204"/>
            </a:endParaRPr>
          </a:p>
        </p:txBody>
      </p:sp>
      <p:sp>
        <p:nvSpPr>
          <p:cNvPr id="5" name="Rectangle 4">
            <a:extLst>
              <a:ext uri="{FF2B5EF4-FFF2-40B4-BE49-F238E27FC236}">
                <a16:creationId xmlns:a16="http://schemas.microsoft.com/office/drawing/2014/main" id="{8A64BAD4-329E-40CD-9FC2-1DC59BC7084A}"/>
              </a:ext>
            </a:extLst>
          </p:cNvPr>
          <p:cNvSpPr/>
          <p:nvPr/>
        </p:nvSpPr>
        <p:spPr>
          <a:xfrm>
            <a:off x="9136646" y="6265882"/>
            <a:ext cx="302839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Franklin Gothic Book" panose="020B0503020102020204"/>
              </a:rPr>
              <a:t>Copyright © 2022 Cambium Assessment, Inc. All rights reserved.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FFFFFF"/>
                </a:solidFill>
                <a:latin typeface="Franklin Gothic Book" panose="020B0503020102020204"/>
              </a:rPr>
              <a:t>The data is this training is for training purposes only and do not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Franklin Gothic Book" panose="020B0503020102020204"/>
              </a:rPr>
              <a:t>represent</a:t>
            </a:r>
            <a:r>
              <a:rPr lang="en-US" sz="800" dirty="0">
                <a:solidFill>
                  <a:srgbClr val="FFFFFF"/>
                </a:solidFill>
                <a:latin typeface="Franklin Gothic Book" panose="020B0503020102020204"/>
              </a:rPr>
              <a:t> actual results. All names and ID numbers are fictitious.</a:t>
            </a:r>
            <a:endParaRPr kumimoji="0" lang="en-US" sz="8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578070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DB97862-B8C5-4F1C-86E9-B01967278559}"/>
              </a:ext>
            </a:extLst>
          </p:cNvPr>
          <p:cNvPicPr>
            <a:picLocks noChangeAspect="1"/>
          </p:cNvPicPr>
          <p:nvPr/>
        </p:nvPicPr>
        <p:blipFill>
          <a:blip r:embed="rId3"/>
          <a:stretch>
            <a:fillRect/>
          </a:stretch>
        </p:blipFill>
        <p:spPr>
          <a:xfrm>
            <a:off x="762000" y="920368"/>
            <a:ext cx="10668000" cy="5187650"/>
          </a:xfrm>
          <a:prstGeom prst="rect">
            <a:avLst/>
          </a:prstGeom>
          <a:ln w="12700">
            <a:solidFill>
              <a:schemeClr val="bg1">
                <a:lumMod val="75000"/>
              </a:schemeClr>
            </a:solidFill>
          </a:ln>
        </p:spPr>
      </p:pic>
      <p:sp>
        <p:nvSpPr>
          <p:cNvPr id="3" name="Slide Number Placeholder 2">
            <a:extLst>
              <a:ext uri="{FF2B5EF4-FFF2-40B4-BE49-F238E27FC236}">
                <a16:creationId xmlns:a16="http://schemas.microsoft.com/office/drawing/2014/main" id="{D844A97B-FE9B-4B6C-ABD5-75241DBC4578}"/>
              </a:ext>
            </a:extLst>
          </p:cNvPr>
          <p:cNvSpPr>
            <a:spLocks noGrp="1"/>
          </p:cNvSpPr>
          <p:nvPr>
            <p:ph type="sldNum" sz="quarter" idx="17"/>
          </p:nvPr>
        </p:nvSpPr>
        <p:spPr/>
        <p:txBody>
          <a:bodyPr/>
          <a:lstStyle/>
          <a:p>
            <a:fld id="{58AE716E-68DD-2249-A7FA-8AEF0B14DF81}" type="slidenum">
              <a:rPr lang="en-US" smtClean="0"/>
              <a:pPr/>
              <a:t>10</a:t>
            </a:fld>
            <a:endParaRPr lang="en-US" dirty="0"/>
          </a:p>
        </p:txBody>
      </p:sp>
      <p:sp>
        <p:nvSpPr>
          <p:cNvPr id="5" name="Title 4">
            <a:extLst>
              <a:ext uri="{FF2B5EF4-FFF2-40B4-BE49-F238E27FC236}">
                <a16:creationId xmlns:a16="http://schemas.microsoft.com/office/drawing/2014/main" id="{A0B0EB43-365A-4E39-BB59-13B879A90643}"/>
              </a:ext>
            </a:extLst>
          </p:cNvPr>
          <p:cNvSpPr>
            <a:spLocks noGrp="1"/>
          </p:cNvSpPr>
          <p:nvPr>
            <p:ph type="title"/>
          </p:nvPr>
        </p:nvSpPr>
        <p:spPr/>
        <p:txBody>
          <a:bodyPr/>
          <a:lstStyle/>
          <a:p>
            <a:r>
              <a:rPr lang="en-US" dirty="0"/>
              <a:t>System Switcher</a:t>
            </a:r>
          </a:p>
        </p:txBody>
      </p:sp>
      <p:sp>
        <p:nvSpPr>
          <p:cNvPr id="8" name="Rectangle 7">
            <a:extLst>
              <a:ext uri="{FF2B5EF4-FFF2-40B4-BE49-F238E27FC236}">
                <a16:creationId xmlns:a16="http://schemas.microsoft.com/office/drawing/2014/main" id="{3D2C7F09-B06C-47CF-A878-32DB2FB103F9}"/>
              </a:ext>
            </a:extLst>
          </p:cNvPr>
          <p:cNvSpPr/>
          <p:nvPr/>
        </p:nvSpPr>
        <p:spPr>
          <a:xfrm>
            <a:off x="740980" y="923835"/>
            <a:ext cx="1739462" cy="1903448"/>
          </a:xfrm>
          <a:prstGeom prst="rect">
            <a:avLst/>
          </a:prstGeom>
          <a:noFill/>
          <a:ln w="38100">
            <a:solidFill>
              <a:srgbClr val="8C17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1" name="Graphic 10" descr="Cursor with solid fill">
            <a:extLst>
              <a:ext uri="{FF2B5EF4-FFF2-40B4-BE49-F238E27FC236}">
                <a16:creationId xmlns:a16="http://schemas.microsoft.com/office/drawing/2014/main" id="{37492E6A-A63A-4F3D-9BB8-168C1C3CE7B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400094">
            <a:off x="3911110" y="2297872"/>
            <a:ext cx="632390" cy="632390"/>
          </a:xfrm>
          <a:prstGeom prst="rect">
            <a:avLst/>
          </a:prstGeom>
        </p:spPr>
      </p:pic>
    </p:spTree>
    <p:extLst>
      <p:ext uri="{BB962C8B-B14F-4D97-AF65-F5344CB8AC3E}">
        <p14:creationId xmlns:p14="http://schemas.microsoft.com/office/powerpoint/2010/main" val="1649958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121E42-A4C1-4B01-A50E-369C844D6C62}"/>
              </a:ext>
            </a:extLst>
          </p:cNvPr>
          <p:cNvSpPr>
            <a:spLocks noGrp="1"/>
          </p:cNvSpPr>
          <p:nvPr>
            <p:ph type="title"/>
          </p:nvPr>
        </p:nvSpPr>
        <p:spPr/>
        <p:txBody>
          <a:bodyPr>
            <a:normAutofit/>
          </a:bodyPr>
          <a:lstStyle/>
          <a:p>
            <a:r>
              <a:rPr lang="en-US" dirty="0"/>
              <a:t>Step 3 in Viewing Reports: Performance on Tests Report—Teacher</a:t>
            </a:r>
          </a:p>
        </p:txBody>
      </p:sp>
      <p:sp>
        <p:nvSpPr>
          <p:cNvPr id="3" name="Slide Number Placeholder 2">
            <a:extLst>
              <a:ext uri="{FF2B5EF4-FFF2-40B4-BE49-F238E27FC236}">
                <a16:creationId xmlns:a16="http://schemas.microsoft.com/office/drawing/2014/main" id="{FCBDE2AA-CEC8-45DD-B03F-9D50898BC83F}"/>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6" name="Picture 5">
            <a:extLst>
              <a:ext uri="{FF2B5EF4-FFF2-40B4-BE49-F238E27FC236}">
                <a16:creationId xmlns:a16="http://schemas.microsoft.com/office/drawing/2014/main" id="{F62124C7-161F-41B1-87C8-895D6D5A92A5}"/>
              </a:ext>
            </a:extLst>
          </p:cNvPr>
          <p:cNvPicPr>
            <a:picLocks noChangeAspect="1"/>
          </p:cNvPicPr>
          <p:nvPr/>
        </p:nvPicPr>
        <p:blipFill>
          <a:blip r:embed="rId3"/>
          <a:stretch>
            <a:fillRect/>
          </a:stretch>
        </p:blipFill>
        <p:spPr>
          <a:xfrm>
            <a:off x="277926" y="835637"/>
            <a:ext cx="11666136" cy="5357112"/>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29" name="Arrow: Right 28">
            <a:extLst>
              <a:ext uri="{FF2B5EF4-FFF2-40B4-BE49-F238E27FC236}">
                <a16:creationId xmlns:a16="http://schemas.microsoft.com/office/drawing/2014/main" id="{AE71D807-AE75-4698-84E0-B79B48E4EBC1}"/>
              </a:ext>
            </a:extLst>
          </p:cNvPr>
          <p:cNvSpPr/>
          <p:nvPr/>
        </p:nvSpPr>
        <p:spPr>
          <a:xfrm>
            <a:off x="277926" y="1161588"/>
            <a:ext cx="606056" cy="373721"/>
          </a:xfrm>
          <a:prstGeom prst="rightArrow">
            <a:avLst/>
          </a:prstGeom>
          <a:solidFill>
            <a:srgbClr val="8C173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
        <p:nvSpPr>
          <p:cNvPr id="31" name="Arrow: Right 30">
            <a:extLst>
              <a:ext uri="{FF2B5EF4-FFF2-40B4-BE49-F238E27FC236}">
                <a16:creationId xmlns:a16="http://schemas.microsoft.com/office/drawing/2014/main" id="{3FE2BA52-BF53-4F8D-B9EF-5EDA41DAB0D5}"/>
              </a:ext>
            </a:extLst>
          </p:cNvPr>
          <p:cNvSpPr/>
          <p:nvPr/>
        </p:nvSpPr>
        <p:spPr>
          <a:xfrm>
            <a:off x="257986" y="4517738"/>
            <a:ext cx="606056" cy="373721"/>
          </a:xfrm>
          <a:prstGeom prst="rightArrow">
            <a:avLst/>
          </a:prstGeom>
          <a:solidFill>
            <a:srgbClr val="8C173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913038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C5259D-BF24-45EF-9B22-928F34895785}"/>
              </a:ext>
            </a:extLst>
          </p:cNvPr>
          <p:cNvSpPr>
            <a:spLocks noGrp="1"/>
          </p:cNvSpPr>
          <p:nvPr>
            <p:ph type="title"/>
          </p:nvPr>
        </p:nvSpPr>
        <p:spPr>
          <a:xfrm>
            <a:off x="426230" y="65597"/>
            <a:ext cx="11615206" cy="518012"/>
          </a:xfrm>
        </p:spPr>
        <p:txBody>
          <a:bodyPr>
            <a:normAutofit fontScale="90000"/>
          </a:bodyPr>
          <a:lstStyle/>
          <a:p>
            <a:r>
              <a:rPr lang="en-US" dirty="0"/>
              <a:t>Performance on Tests Report for a Teacher—Aggregate Comparison Rows</a:t>
            </a:r>
          </a:p>
        </p:txBody>
      </p:sp>
      <p:sp>
        <p:nvSpPr>
          <p:cNvPr id="3" name="Slide Number Placeholder 2">
            <a:extLst>
              <a:ext uri="{FF2B5EF4-FFF2-40B4-BE49-F238E27FC236}">
                <a16:creationId xmlns:a16="http://schemas.microsoft.com/office/drawing/2014/main" id="{12722137-49AC-44A2-85F6-4847D7D32B77}"/>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grpSp>
        <p:nvGrpSpPr>
          <p:cNvPr id="4" name="Group 3">
            <a:extLst>
              <a:ext uri="{FF2B5EF4-FFF2-40B4-BE49-F238E27FC236}">
                <a16:creationId xmlns:a16="http://schemas.microsoft.com/office/drawing/2014/main" id="{0B0B587F-CF8C-4074-A587-E71D122AB495}"/>
              </a:ext>
            </a:extLst>
          </p:cNvPr>
          <p:cNvGrpSpPr/>
          <p:nvPr/>
        </p:nvGrpSpPr>
        <p:grpSpPr>
          <a:xfrm>
            <a:off x="537990" y="1230464"/>
            <a:ext cx="11116020" cy="4397071"/>
            <a:chOff x="537990" y="1230464"/>
            <a:chExt cx="11116020" cy="4397071"/>
          </a:xfrm>
        </p:grpSpPr>
        <p:grpSp>
          <p:nvGrpSpPr>
            <p:cNvPr id="2" name="Group 1">
              <a:extLst>
                <a:ext uri="{FF2B5EF4-FFF2-40B4-BE49-F238E27FC236}">
                  <a16:creationId xmlns:a16="http://schemas.microsoft.com/office/drawing/2014/main" id="{B00F495F-354A-4B9F-8F39-5C62E3D93BF8}"/>
                </a:ext>
              </a:extLst>
            </p:cNvPr>
            <p:cNvGrpSpPr/>
            <p:nvPr/>
          </p:nvGrpSpPr>
          <p:grpSpPr>
            <a:xfrm>
              <a:off x="537990" y="1230464"/>
              <a:ext cx="11116020" cy="4397071"/>
              <a:chOff x="537990" y="1230464"/>
              <a:chExt cx="11116020" cy="4397071"/>
            </a:xfrm>
          </p:grpSpPr>
          <p:grpSp>
            <p:nvGrpSpPr>
              <p:cNvPr id="12" name="Group 11" descr="Teacher's My Assessments table with comparison rows open.&#10;">
                <a:extLst>
                  <a:ext uri="{FF2B5EF4-FFF2-40B4-BE49-F238E27FC236}">
                    <a16:creationId xmlns:a16="http://schemas.microsoft.com/office/drawing/2014/main" id="{ED3EA02E-0510-4B32-860C-65993CBA98B8}"/>
                  </a:ext>
                </a:extLst>
              </p:cNvPr>
              <p:cNvGrpSpPr/>
              <p:nvPr/>
            </p:nvGrpSpPr>
            <p:grpSpPr>
              <a:xfrm>
                <a:off x="537990" y="1230464"/>
                <a:ext cx="11116020" cy="4397071"/>
                <a:chOff x="506776" y="1166447"/>
                <a:chExt cx="11534660" cy="4481038"/>
              </a:xfrm>
            </p:grpSpPr>
            <p:pic>
              <p:nvPicPr>
                <p:cNvPr id="7" name="Picture 6">
                  <a:extLst>
                    <a:ext uri="{FF2B5EF4-FFF2-40B4-BE49-F238E27FC236}">
                      <a16:creationId xmlns:a16="http://schemas.microsoft.com/office/drawing/2014/main" id="{4E77E00C-E4A7-4DE6-AA37-A6DA32A53CD9}"/>
                    </a:ext>
                  </a:extLst>
                </p:cNvPr>
                <p:cNvPicPr>
                  <a:picLocks noChangeAspect="1"/>
                </p:cNvPicPr>
                <p:nvPr/>
              </p:nvPicPr>
              <p:blipFill>
                <a:blip r:embed="rId3"/>
                <a:stretch>
                  <a:fillRect/>
                </a:stretch>
              </p:blipFill>
              <p:spPr>
                <a:xfrm>
                  <a:off x="506776" y="1210515"/>
                  <a:ext cx="11534660" cy="443697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9" name="Flowchart: Connector 8">
                  <a:extLst>
                    <a:ext uri="{FF2B5EF4-FFF2-40B4-BE49-F238E27FC236}">
                      <a16:creationId xmlns:a16="http://schemas.microsoft.com/office/drawing/2014/main" id="{A1ECC488-31C7-49D7-958D-6EC87E50F07C}"/>
                    </a:ext>
                  </a:extLst>
                </p:cNvPr>
                <p:cNvSpPr/>
                <p:nvPr/>
              </p:nvSpPr>
              <p:spPr>
                <a:xfrm>
                  <a:off x="1073425" y="2806185"/>
                  <a:ext cx="467832" cy="414670"/>
                </a:xfrm>
                <a:prstGeom prst="flowChartConnector">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Franklin Gothic Book" panose="020B0503020102020204"/>
                      <a:ea typeface="+mn-ea"/>
                      <a:cs typeface="+mn-cs"/>
                    </a:rPr>
                    <a:t>1</a:t>
                  </a:r>
                </a:p>
              </p:txBody>
            </p:sp>
            <p:sp>
              <p:nvSpPr>
                <p:cNvPr id="10" name="Arrow: Right 9">
                  <a:extLst>
                    <a:ext uri="{FF2B5EF4-FFF2-40B4-BE49-F238E27FC236}">
                      <a16:creationId xmlns:a16="http://schemas.microsoft.com/office/drawing/2014/main" id="{9C227D95-DD7A-4AC6-9DA8-F9702725B6A7}"/>
                    </a:ext>
                  </a:extLst>
                </p:cNvPr>
                <p:cNvSpPr/>
                <p:nvPr/>
              </p:nvSpPr>
              <p:spPr>
                <a:xfrm rot="10800000">
                  <a:off x="4180289" y="1166447"/>
                  <a:ext cx="606056" cy="373721"/>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grpSp>
          <p:sp>
            <p:nvSpPr>
              <p:cNvPr id="13" name="Rectangle 12">
                <a:extLst>
                  <a:ext uri="{FF2B5EF4-FFF2-40B4-BE49-F238E27FC236}">
                    <a16:creationId xmlns:a16="http://schemas.microsoft.com/office/drawing/2014/main" id="{6349347E-8374-4757-95BB-359AAEF9273D}"/>
                  </a:ext>
                </a:extLst>
              </p:cNvPr>
              <p:cNvSpPr/>
              <p:nvPr/>
            </p:nvSpPr>
            <p:spPr>
              <a:xfrm>
                <a:off x="3995943" y="2948288"/>
                <a:ext cx="843686" cy="2325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lumMod val="75000"/>
                        <a:lumOff val="25000"/>
                      </a:schemeClr>
                    </a:solidFill>
                    <a:latin typeface="Arial Nova" panose="020B0504020202020204" pitchFamily="34" charset="0"/>
                    <a:ea typeface="Open Sans" panose="020B0606030504020204" pitchFamily="34" charset="0"/>
                    <a:cs typeface="Open Sans" panose="020B0606030504020204" pitchFamily="34" charset="0"/>
                  </a:rPr>
                  <a:t>Ohio’s State Tests</a:t>
                </a:r>
              </a:p>
            </p:txBody>
          </p:sp>
          <p:sp>
            <p:nvSpPr>
              <p:cNvPr id="14" name="Rectangle 13">
                <a:extLst>
                  <a:ext uri="{FF2B5EF4-FFF2-40B4-BE49-F238E27FC236}">
                    <a16:creationId xmlns:a16="http://schemas.microsoft.com/office/drawing/2014/main" id="{EF1F1C3F-AE58-4887-B9FB-DDA3B497ECD8}"/>
                  </a:ext>
                </a:extLst>
              </p:cNvPr>
              <p:cNvSpPr/>
              <p:nvPr/>
            </p:nvSpPr>
            <p:spPr>
              <a:xfrm>
                <a:off x="1822897" y="2970548"/>
                <a:ext cx="1812401" cy="2102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00" u="sng" dirty="0">
                    <a:solidFill>
                      <a:schemeClr val="bg1">
                        <a:lumMod val="50000"/>
                      </a:schemeClr>
                    </a:solidFill>
                    <a:latin typeface="Arial Nova" panose="020B0504020202020204" pitchFamily="34" charset="0"/>
                    <a:ea typeface="Open Sans Light" panose="020B0306030504020204" pitchFamily="34" charset="0"/>
                    <a:cs typeface="Open Sans Light" panose="020B0306030504020204" pitchFamily="34" charset="0"/>
                  </a:rPr>
                  <a:t>Grade 3 English Language Arts</a:t>
                </a:r>
              </a:p>
            </p:txBody>
          </p:sp>
          <p:sp>
            <p:nvSpPr>
              <p:cNvPr id="17" name="Rectangle 16">
                <a:extLst>
                  <a:ext uri="{FF2B5EF4-FFF2-40B4-BE49-F238E27FC236}">
                    <a16:creationId xmlns:a16="http://schemas.microsoft.com/office/drawing/2014/main" id="{1801807E-760C-4DE9-ABA1-AAD93C847ACC}"/>
                  </a:ext>
                </a:extLst>
              </p:cNvPr>
              <p:cNvSpPr/>
              <p:nvPr/>
            </p:nvSpPr>
            <p:spPr>
              <a:xfrm>
                <a:off x="1822896" y="3487264"/>
                <a:ext cx="1812401" cy="2102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00" u="sng" dirty="0">
                    <a:solidFill>
                      <a:schemeClr val="bg1">
                        <a:lumMod val="50000"/>
                      </a:schemeClr>
                    </a:solidFill>
                    <a:latin typeface="Arial Nova" panose="020B0504020202020204" pitchFamily="34" charset="0"/>
                    <a:ea typeface="Open Sans Light" panose="020B0306030504020204" pitchFamily="34" charset="0"/>
                    <a:cs typeface="Open Sans Light" panose="020B0306030504020204" pitchFamily="34" charset="0"/>
                  </a:rPr>
                  <a:t>Grade 3 English Language Arts</a:t>
                </a:r>
              </a:p>
            </p:txBody>
          </p:sp>
          <p:sp>
            <p:nvSpPr>
              <p:cNvPr id="18" name="Rectangle 17">
                <a:extLst>
                  <a:ext uri="{FF2B5EF4-FFF2-40B4-BE49-F238E27FC236}">
                    <a16:creationId xmlns:a16="http://schemas.microsoft.com/office/drawing/2014/main" id="{85EDE780-4D96-4EC1-8B31-37DC0935716E}"/>
                  </a:ext>
                </a:extLst>
              </p:cNvPr>
              <p:cNvSpPr/>
              <p:nvPr/>
            </p:nvSpPr>
            <p:spPr>
              <a:xfrm>
                <a:off x="1696516" y="4051457"/>
                <a:ext cx="1812401" cy="210292"/>
              </a:xfrm>
              <a:prstGeom prst="rect">
                <a:avLst/>
              </a:prstGeom>
              <a:solidFill>
                <a:srgbClr val="FFFD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00" u="sng" dirty="0">
                    <a:solidFill>
                      <a:schemeClr val="bg1">
                        <a:lumMod val="50000"/>
                      </a:schemeClr>
                    </a:solidFill>
                    <a:latin typeface="Arial Nova" panose="020B0504020202020204" pitchFamily="34" charset="0"/>
                    <a:ea typeface="Open Sans Light" panose="020B0306030504020204" pitchFamily="34" charset="0"/>
                    <a:cs typeface="Open Sans Light" panose="020B0306030504020204" pitchFamily="34" charset="0"/>
                  </a:rPr>
                  <a:t>Grade 3 English Language Arts</a:t>
                </a:r>
              </a:p>
            </p:txBody>
          </p:sp>
          <p:sp>
            <p:nvSpPr>
              <p:cNvPr id="19" name="Rectangle 18">
                <a:extLst>
                  <a:ext uri="{FF2B5EF4-FFF2-40B4-BE49-F238E27FC236}">
                    <a16:creationId xmlns:a16="http://schemas.microsoft.com/office/drawing/2014/main" id="{5F9CFFDD-B68C-4744-9737-F69CD14B42D4}"/>
                  </a:ext>
                </a:extLst>
              </p:cNvPr>
              <p:cNvSpPr/>
              <p:nvPr/>
            </p:nvSpPr>
            <p:spPr>
              <a:xfrm>
                <a:off x="1696515" y="4557399"/>
                <a:ext cx="1812401" cy="210292"/>
              </a:xfrm>
              <a:prstGeom prst="rect">
                <a:avLst/>
              </a:prstGeom>
              <a:solidFill>
                <a:srgbClr val="FFFD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00" u="sng" dirty="0">
                    <a:solidFill>
                      <a:schemeClr val="bg1">
                        <a:lumMod val="50000"/>
                      </a:schemeClr>
                    </a:solidFill>
                    <a:latin typeface="Arial Nova" panose="020B0504020202020204" pitchFamily="34" charset="0"/>
                    <a:ea typeface="Open Sans Light" panose="020B0306030504020204" pitchFamily="34" charset="0"/>
                    <a:cs typeface="Open Sans Light" panose="020B0306030504020204" pitchFamily="34" charset="0"/>
                  </a:rPr>
                  <a:t>Grade 3 English Language Arts</a:t>
                </a:r>
              </a:p>
            </p:txBody>
          </p:sp>
          <p:sp>
            <p:nvSpPr>
              <p:cNvPr id="20" name="Rectangle 19">
                <a:extLst>
                  <a:ext uri="{FF2B5EF4-FFF2-40B4-BE49-F238E27FC236}">
                    <a16:creationId xmlns:a16="http://schemas.microsoft.com/office/drawing/2014/main" id="{A531D948-4726-4DC9-8426-779D488B9D9C}"/>
                  </a:ext>
                </a:extLst>
              </p:cNvPr>
              <p:cNvSpPr/>
              <p:nvPr/>
            </p:nvSpPr>
            <p:spPr>
              <a:xfrm>
                <a:off x="1696516" y="5079526"/>
                <a:ext cx="1812401" cy="210292"/>
              </a:xfrm>
              <a:prstGeom prst="rect">
                <a:avLst/>
              </a:prstGeom>
              <a:solidFill>
                <a:srgbClr val="FFFD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00" u="sng" dirty="0">
                    <a:solidFill>
                      <a:schemeClr val="bg1">
                        <a:lumMod val="50000"/>
                      </a:schemeClr>
                    </a:solidFill>
                    <a:latin typeface="Arial Nova" panose="020B0504020202020204" pitchFamily="34" charset="0"/>
                    <a:ea typeface="Open Sans Light" panose="020B0306030504020204" pitchFamily="34" charset="0"/>
                    <a:cs typeface="Open Sans Light" panose="020B0306030504020204" pitchFamily="34" charset="0"/>
                  </a:rPr>
                  <a:t>Grade 3 English Language Arts</a:t>
                </a:r>
              </a:p>
            </p:txBody>
          </p:sp>
          <p:sp>
            <p:nvSpPr>
              <p:cNvPr id="24" name="Rectangle 23">
                <a:extLst>
                  <a:ext uri="{FF2B5EF4-FFF2-40B4-BE49-F238E27FC236}">
                    <a16:creationId xmlns:a16="http://schemas.microsoft.com/office/drawing/2014/main" id="{EAA4207B-F7BB-49D0-8C2B-54689ACE598A}"/>
                  </a:ext>
                </a:extLst>
              </p:cNvPr>
              <p:cNvSpPr/>
              <p:nvPr/>
            </p:nvSpPr>
            <p:spPr>
              <a:xfrm>
                <a:off x="4931630" y="3493755"/>
                <a:ext cx="750577" cy="2102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9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3</a:t>
                </a:r>
              </a:p>
            </p:txBody>
          </p:sp>
          <p:sp>
            <p:nvSpPr>
              <p:cNvPr id="25" name="Rectangle 24">
                <a:extLst>
                  <a:ext uri="{FF2B5EF4-FFF2-40B4-BE49-F238E27FC236}">
                    <a16:creationId xmlns:a16="http://schemas.microsoft.com/office/drawing/2014/main" id="{26778F1C-B9DB-4B18-9F26-9A03E6018B90}"/>
                  </a:ext>
                </a:extLst>
              </p:cNvPr>
              <p:cNvSpPr/>
              <p:nvPr/>
            </p:nvSpPr>
            <p:spPr>
              <a:xfrm>
                <a:off x="4926715" y="4051457"/>
                <a:ext cx="750577" cy="210292"/>
              </a:xfrm>
              <a:prstGeom prst="rect">
                <a:avLst/>
              </a:prstGeom>
              <a:solidFill>
                <a:srgbClr val="FFFD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9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3</a:t>
                </a:r>
              </a:p>
            </p:txBody>
          </p:sp>
          <p:sp>
            <p:nvSpPr>
              <p:cNvPr id="26" name="Rectangle 25">
                <a:extLst>
                  <a:ext uri="{FF2B5EF4-FFF2-40B4-BE49-F238E27FC236}">
                    <a16:creationId xmlns:a16="http://schemas.microsoft.com/office/drawing/2014/main" id="{DEDC4399-54F0-41C8-8819-D3ED2EED04EB}"/>
                  </a:ext>
                </a:extLst>
              </p:cNvPr>
              <p:cNvSpPr/>
              <p:nvPr/>
            </p:nvSpPr>
            <p:spPr>
              <a:xfrm>
                <a:off x="4926715" y="4565224"/>
                <a:ext cx="750577" cy="210292"/>
              </a:xfrm>
              <a:prstGeom prst="rect">
                <a:avLst/>
              </a:prstGeom>
              <a:solidFill>
                <a:srgbClr val="FFFD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9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3</a:t>
                </a:r>
              </a:p>
            </p:txBody>
          </p:sp>
          <p:sp>
            <p:nvSpPr>
              <p:cNvPr id="27" name="Rectangle 26">
                <a:extLst>
                  <a:ext uri="{FF2B5EF4-FFF2-40B4-BE49-F238E27FC236}">
                    <a16:creationId xmlns:a16="http://schemas.microsoft.com/office/drawing/2014/main" id="{0B6BD702-B09F-4C16-A785-A45573D95296}"/>
                  </a:ext>
                </a:extLst>
              </p:cNvPr>
              <p:cNvSpPr/>
              <p:nvPr/>
            </p:nvSpPr>
            <p:spPr>
              <a:xfrm>
                <a:off x="4926715" y="5079526"/>
                <a:ext cx="750577" cy="210292"/>
              </a:xfrm>
              <a:prstGeom prst="rect">
                <a:avLst/>
              </a:prstGeom>
              <a:solidFill>
                <a:srgbClr val="FFFD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9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3</a:t>
                </a:r>
              </a:p>
            </p:txBody>
          </p:sp>
          <p:pic>
            <p:nvPicPr>
              <p:cNvPr id="29" name="Graphic 28" descr="Cursor with solid fill">
                <a:extLst>
                  <a:ext uri="{FF2B5EF4-FFF2-40B4-BE49-F238E27FC236}">
                    <a16:creationId xmlns:a16="http://schemas.microsoft.com/office/drawing/2014/main" id="{6D291559-516A-4FAB-A5BC-00E215DA0BC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93097" y="3531168"/>
                <a:ext cx="594348" cy="605176"/>
              </a:xfrm>
              <a:prstGeom prst="rect">
                <a:avLst/>
              </a:prstGeom>
            </p:spPr>
          </p:pic>
        </p:grpSp>
        <p:sp>
          <p:nvSpPr>
            <p:cNvPr id="30" name="Rectangle 29">
              <a:extLst>
                <a:ext uri="{FF2B5EF4-FFF2-40B4-BE49-F238E27FC236}">
                  <a16:creationId xmlns:a16="http://schemas.microsoft.com/office/drawing/2014/main" id="{E6B1B056-468C-4BA6-B972-B9986E4DFD3D}"/>
                </a:ext>
              </a:extLst>
            </p:cNvPr>
            <p:cNvSpPr/>
            <p:nvPr/>
          </p:nvSpPr>
          <p:spPr>
            <a:xfrm>
              <a:off x="4004354" y="3493755"/>
              <a:ext cx="835275" cy="2321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lumMod val="75000"/>
                      <a:lumOff val="25000"/>
                    </a:schemeClr>
                  </a:solidFill>
                  <a:latin typeface="Arial Nova" panose="020B0504020202020204" pitchFamily="34" charset="0"/>
                  <a:ea typeface="Open Sans" panose="020B0606030504020204" pitchFamily="34" charset="0"/>
                  <a:cs typeface="Open Sans" panose="020B0606030504020204" pitchFamily="34" charset="0"/>
                </a:rPr>
                <a:t>Ohio’s State Tests</a:t>
              </a:r>
            </a:p>
          </p:txBody>
        </p:sp>
        <p:sp>
          <p:nvSpPr>
            <p:cNvPr id="31" name="Rectangle 30">
              <a:extLst>
                <a:ext uri="{FF2B5EF4-FFF2-40B4-BE49-F238E27FC236}">
                  <a16:creationId xmlns:a16="http://schemas.microsoft.com/office/drawing/2014/main" id="{ED4EC018-F61D-4F08-8B88-CA020840F374}"/>
                </a:ext>
              </a:extLst>
            </p:cNvPr>
            <p:cNvSpPr/>
            <p:nvPr/>
          </p:nvSpPr>
          <p:spPr>
            <a:xfrm>
              <a:off x="3987589" y="4027623"/>
              <a:ext cx="835274" cy="231968"/>
            </a:xfrm>
            <a:prstGeom prst="rect">
              <a:avLst/>
            </a:prstGeom>
            <a:solidFill>
              <a:srgbClr val="FFFD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lumMod val="75000"/>
                      <a:lumOff val="25000"/>
                    </a:schemeClr>
                  </a:solidFill>
                  <a:latin typeface="Arial Nova" panose="020B0504020202020204" pitchFamily="34" charset="0"/>
                  <a:ea typeface="Open Sans" panose="020B0606030504020204" pitchFamily="34" charset="0"/>
                  <a:cs typeface="Open Sans" panose="020B0606030504020204" pitchFamily="34" charset="0"/>
                </a:rPr>
                <a:t>Ohio’s State Tests</a:t>
              </a:r>
            </a:p>
          </p:txBody>
        </p:sp>
        <p:sp>
          <p:nvSpPr>
            <p:cNvPr id="32" name="Rectangle 31">
              <a:extLst>
                <a:ext uri="{FF2B5EF4-FFF2-40B4-BE49-F238E27FC236}">
                  <a16:creationId xmlns:a16="http://schemas.microsoft.com/office/drawing/2014/main" id="{1CF2AF7D-107D-4963-9816-5D3B363162E0}"/>
                </a:ext>
              </a:extLst>
            </p:cNvPr>
            <p:cNvSpPr/>
            <p:nvPr/>
          </p:nvSpPr>
          <p:spPr>
            <a:xfrm>
              <a:off x="3960951" y="4565224"/>
              <a:ext cx="818509" cy="210292"/>
            </a:xfrm>
            <a:prstGeom prst="rect">
              <a:avLst/>
            </a:prstGeom>
            <a:solidFill>
              <a:srgbClr val="FFFD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lumMod val="75000"/>
                      <a:lumOff val="25000"/>
                    </a:schemeClr>
                  </a:solidFill>
                  <a:latin typeface="Arial Nova" panose="020B0504020202020204" pitchFamily="34" charset="0"/>
                  <a:ea typeface="Open Sans" panose="020B0606030504020204" pitchFamily="34" charset="0"/>
                  <a:cs typeface="Open Sans" panose="020B0606030504020204" pitchFamily="34" charset="0"/>
                </a:rPr>
                <a:t>Ohio’s State Tests</a:t>
              </a:r>
            </a:p>
          </p:txBody>
        </p:sp>
        <p:sp>
          <p:nvSpPr>
            <p:cNvPr id="33" name="Rectangle 32">
              <a:extLst>
                <a:ext uri="{FF2B5EF4-FFF2-40B4-BE49-F238E27FC236}">
                  <a16:creationId xmlns:a16="http://schemas.microsoft.com/office/drawing/2014/main" id="{512FD052-EE5B-43C3-AD4A-B1046E2189F2}"/>
                </a:ext>
              </a:extLst>
            </p:cNvPr>
            <p:cNvSpPr/>
            <p:nvPr/>
          </p:nvSpPr>
          <p:spPr>
            <a:xfrm>
              <a:off x="3946469" y="5117874"/>
              <a:ext cx="864217" cy="171944"/>
            </a:xfrm>
            <a:prstGeom prst="rect">
              <a:avLst/>
            </a:prstGeom>
            <a:solidFill>
              <a:srgbClr val="FFFD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lumMod val="75000"/>
                      <a:lumOff val="25000"/>
                    </a:schemeClr>
                  </a:solidFill>
                  <a:latin typeface="Arial Nova" panose="020B0504020202020204" pitchFamily="34" charset="0"/>
                  <a:ea typeface="Open Sans" panose="020B0606030504020204" pitchFamily="34" charset="0"/>
                  <a:cs typeface="Open Sans" panose="020B0606030504020204" pitchFamily="34" charset="0"/>
                </a:rPr>
                <a:t>Ohio’s State Tests</a:t>
              </a:r>
            </a:p>
          </p:txBody>
        </p:sp>
      </p:grpSp>
      <p:sp>
        <p:nvSpPr>
          <p:cNvPr id="34" name="Flowchart: Connector 33">
            <a:extLst>
              <a:ext uri="{FF2B5EF4-FFF2-40B4-BE49-F238E27FC236}">
                <a16:creationId xmlns:a16="http://schemas.microsoft.com/office/drawing/2014/main" id="{EA2F7A35-75EC-4D26-A234-92646E4FDD3F}"/>
              </a:ext>
            </a:extLst>
          </p:cNvPr>
          <p:cNvSpPr/>
          <p:nvPr/>
        </p:nvSpPr>
        <p:spPr>
          <a:xfrm>
            <a:off x="3547103" y="3395652"/>
            <a:ext cx="450852" cy="406900"/>
          </a:xfrm>
          <a:prstGeom prst="flowChartConnector">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473441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121E42-A4C1-4B01-A50E-369C844D6C62}"/>
              </a:ext>
            </a:extLst>
          </p:cNvPr>
          <p:cNvSpPr>
            <a:spLocks noGrp="1"/>
          </p:cNvSpPr>
          <p:nvPr>
            <p:ph type="title"/>
          </p:nvPr>
        </p:nvSpPr>
        <p:spPr/>
        <p:txBody>
          <a:bodyPr/>
          <a:lstStyle/>
          <a:p>
            <a:r>
              <a:rPr lang="en-US" dirty="0"/>
              <a:t>Performance on Tests Report for a School-Level User</a:t>
            </a:r>
          </a:p>
        </p:txBody>
      </p:sp>
      <p:sp>
        <p:nvSpPr>
          <p:cNvPr id="3" name="Slide Number Placeholder 2">
            <a:extLst>
              <a:ext uri="{FF2B5EF4-FFF2-40B4-BE49-F238E27FC236}">
                <a16:creationId xmlns:a16="http://schemas.microsoft.com/office/drawing/2014/main" id="{FCBDE2AA-CEC8-45DD-B03F-9D50898BC83F}"/>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15" name="Picture 14">
            <a:extLst>
              <a:ext uri="{FF2B5EF4-FFF2-40B4-BE49-F238E27FC236}">
                <a16:creationId xmlns:a16="http://schemas.microsoft.com/office/drawing/2014/main" id="{AEC096D0-6347-45A7-92E3-EF152C4BE5B0}"/>
              </a:ext>
            </a:extLst>
          </p:cNvPr>
          <p:cNvPicPr>
            <a:picLocks noChangeAspect="1"/>
          </p:cNvPicPr>
          <p:nvPr/>
        </p:nvPicPr>
        <p:blipFill>
          <a:blip r:embed="rId3"/>
          <a:stretch>
            <a:fillRect/>
          </a:stretch>
        </p:blipFill>
        <p:spPr>
          <a:xfrm>
            <a:off x="426230" y="858527"/>
            <a:ext cx="11369529" cy="526829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27" name="Rectangle 26">
            <a:extLst>
              <a:ext uri="{FF2B5EF4-FFF2-40B4-BE49-F238E27FC236}">
                <a16:creationId xmlns:a16="http://schemas.microsoft.com/office/drawing/2014/main" id="{CDB3B8DF-8A44-4979-9620-A759AC4776F9}"/>
              </a:ext>
            </a:extLst>
          </p:cNvPr>
          <p:cNvSpPr/>
          <p:nvPr/>
        </p:nvSpPr>
        <p:spPr>
          <a:xfrm>
            <a:off x="426230" y="1172584"/>
            <a:ext cx="2187878" cy="3281082"/>
          </a:xfrm>
          <a:prstGeom prst="rect">
            <a:avLst/>
          </a:prstGeom>
          <a:noFill/>
          <a:ln w="38100">
            <a:solidFill>
              <a:srgbClr val="8C17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2977710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121E42-A4C1-4B01-A50E-369C844D6C62}"/>
              </a:ext>
            </a:extLst>
          </p:cNvPr>
          <p:cNvSpPr>
            <a:spLocks noGrp="1"/>
          </p:cNvSpPr>
          <p:nvPr>
            <p:ph type="title"/>
          </p:nvPr>
        </p:nvSpPr>
        <p:spPr/>
        <p:txBody>
          <a:bodyPr/>
          <a:lstStyle/>
          <a:p>
            <a:r>
              <a:rPr lang="en-US" dirty="0"/>
              <a:t>Performance on Tests Report for a District-Level User</a:t>
            </a:r>
          </a:p>
        </p:txBody>
      </p:sp>
      <p:sp>
        <p:nvSpPr>
          <p:cNvPr id="3" name="Slide Number Placeholder 2">
            <a:extLst>
              <a:ext uri="{FF2B5EF4-FFF2-40B4-BE49-F238E27FC236}">
                <a16:creationId xmlns:a16="http://schemas.microsoft.com/office/drawing/2014/main" id="{FCBDE2AA-CEC8-45DD-B03F-9D50898BC83F}"/>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10" name="Picture 9">
            <a:extLst>
              <a:ext uri="{FF2B5EF4-FFF2-40B4-BE49-F238E27FC236}">
                <a16:creationId xmlns:a16="http://schemas.microsoft.com/office/drawing/2014/main" id="{1B98BD0C-05B8-47CE-A60C-5658CEDB53AA}"/>
              </a:ext>
            </a:extLst>
          </p:cNvPr>
          <p:cNvPicPr>
            <a:picLocks noChangeAspect="1"/>
          </p:cNvPicPr>
          <p:nvPr/>
        </p:nvPicPr>
        <p:blipFill>
          <a:blip r:embed="rId3"/>
          <a:stretch>
            <a:fillRect/>
          </a:stretch>
        </p:blipFill>
        <p:spPr>
          <a:xfrm>
            <a:off x="650837" y="918707"/>
            <a:ext cx="11144922" cy="5190972"/>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32" name="Rectangle 31">
            <a:extLst>
              <a:ext uri="{FF2B5EF4-FFF2-40B4-BE49-F238E27FC236}">
                <a16:creationId xmlns:a16="http://schemas.microsoft.com/office/drawing/2014/main" id="{205A0E91-6F2D-4B26-A68F-563D4F8A52F9}"/>
              </a:ext>
            </a:extLst>
          </p:cNvPr>
          <p:cNvSpPr/>
          <p:nvPr/>
        </p:nvSpPr>
        <p:spPr>
          <a:xfrm>
            <a:off x="650837" y="1262041"/>
            <a:ext cx="2178424" cy="2793592"/>
          </a:xfrm>
          <a:prstGeom prst="rect">
            <a:avLst/>
          </a:prstGeom>
          <a:noFill/>
          <a:ln w="38100">
            <a:solidFill>
              <a:srgbClr val="8C17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1892775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DA3012DD-913A-4FEC-B1B3-D5D1B7664EE7}"/>
              </a:ext>
            </a:extLst>
          </p:cNvPr>
          <p:cNvPicPr>
            <a:picLocks noChangeAspect="1"/>
          </p:cNvPicPr>
          <p:nvPr/>
        </p:nvPicPr>
        <p:blipFill rotWithShape="1">
          <a:blip r:embed="rId3">
            <a:extLst>
              <a:ext uri="{28A0092B-C50C-407E-A947-70E740481C1C}">
                <a14:useLocalDpi xmlns:a14="http://schemas.microsoft.com/office/drawing/2010/main" val="0"/>
              </a:ext>
            </a:extLst>
          </a:blip>
          <a:srcRect t="10625"/>
          <a:stretch/>
        </p:blipFill>
        <p:spPr>
          <a:xfrm>
            <a:off x="3160108" y="3312268"/>
            <a:ext cx="5989534" cy="2802009"/>
          </a:xfrm>
          <a:prstGeom prst="rect">
            <a:avLst/>
          </a:prstGeom>
        </p:spPr>
      </p:pic>
      <p:pic>
        <p:nvPicPr>
          <p:cNvPr id="20" name="Picture 19">
            <a:extLst>
              <a:ext uri="{FF2B5EF4-FFF2-40B4-BE49-F238E27FC236}">
                <a16:creationId xmlns:a16="http://schemas.microsoft.com/office/drawing/2014/main" id="{308C719A-8F3E-4547-8EC9-B1D3AE33400B}"/>
              </a:ext>
            </a:extLst>
          </p:cNvPr>
          <p:cNvPicPr>
            <a:picLocks noChangeAspect="1"/>
          </p:cNvPicPr>
          <p:nvPr/>
        </p:nvPicPr>
        <p:blipFill>
          <a:blip r:embed="rId4"/>
          <a:stretch>
            <a:fillRect/>
          </a:stretch>
        </p:blipFill>
        <p:spPr>
          <a:xfrm>
            <a:off x="370337" y="978888"/>
            <a:ext cx="5489517" cy="2247648"/>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975C8418-0C1F-4CD1-AED6-1FEB3949547D}"/>
              </a:ext>
            </a:extLst>
          </p:cNvPr>
          <p:cNvPicPr>
            <a:picLocks noChangeAspect="1"/>
          </p:cNvPicPr>
          <p:nvPr/>
        </p:nvPicPr>
        <p:blipFill rotWithShape="1">
          <a:blip r:embed="rId5"/>
          <a:srcRect b="27478"/>
          <a:stretch/>
        </p:blipFill>
        <p:spPr>
          <a:xfrm>
            <a:off x="6154875" y="987295"/>
            <a:ext cx="5677197" cy="2239241"/>
          </a:xfrm>
          <a:prstGeom prst="rect">
            <a:avLst/>
          </a:prstGeom>
          <a:ln w="12700">
            <a:solidFill>
              <a:schemeClr val="bg1">
                <a:lumMod val="75000"/>
              </a:schemeClr>
            </a:solidFill>
          </a:ln>
        </p:spPr>
      </p:pic>
      <p:sp>
        <p:nvSpPr>
          <p:cNvPr id="5" name="Title 4">
            <a:extLst>
              <a:ext uri="{FF2B5EF4-FFF2-40B4-BE49-F238E27FC236}">
                <a16:creationId xmlns:a16="http://schemas.microsoft.com/office/drawing/2014/main" id="{59121E42-A4C1-4B01-A50E-369C844D6C62}"/>
              </a:ext>
            </a:extLst>
          </p:cNvPr>
          <p:cNvSpPr>
            <a:spLocks noGrp="1"/>
          </p:cNvSpPr>
          <p:nvPr>
            <p:ph type="title"/>
          </p:nvPr>
        </p:nvSpPr>
        <p:spPr/>
        <p:txBody>
          <a:bodyPr/>
          <a:lstStyle/>
          <a:p>
            <a:r>
              <a:rPr lang="en-US" dirty="0"/>
              <a:t>To Review</a:t>
            </a:r>
          </a:p>
        </p:txBody>
      </p:sp>
      <p:sp>
        <p:nvSpPr>
          <p:cNvPr id="6" name="Flowchart: Connector 5">
            <a:extLst>
              <a:ext uri="{FF2B5EF4-FFF2-40B4-BE49-F238E27FC236}">
                <a16:creationId xmlns:a16="http://schemas.microsoft.com/office/drawing/2014/main" id="{6D0D31D5-7A4B-44F2-A5F8-C72ACE6568A3}"/>
              </a:ext>
            </a:extLst>
          </p:cNvPr>
          <p:cNvSpPr/>
          <p:nvPr/>
        </p:nvSpPr>
        <p:spPr>
          <a:xfrm>
            <a:off x="2647262" y="832150"/>
            <a:ext cx="902761" cy="414670"/>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latin typeface="Franklin Gothic Book" panose="020B0503020102020204"/>
              </a:rPr>
              <a:t>Step 1</a:t>
            </a:r>
            <a:endParaRPr kumimoji="0" lang="en-US" sz="12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
        <p:nvSpPr>
          <p:cNvPr id="3" name="Slide Number Placeholder 2">
            <a:extLst>
              <a:ext uri="{FF2B5EF4-FFF2-40B4-BE49-F238E27FC236}">
                <a16:creationId xmlns:a16="http://schemas.microsoft.com/office/drawing/2014/main" id="{FCBDE2AA-CEC8-45DD-B03F-9D50898BC83F}"/>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18" name="Picture 17">
            <a:extLst>
              <a:ext uri="{FF2B5EF4-FFF2-40B4-BE49-F238E27FC236}">
                <a16:creationId xmlns:a16="http://schemas.microsoft.com/office/drawing/2014/main" id="{272D873A-0C0B-4558-A70D-1FD6753A5088}"/>
              </a:ext>
            </a:extLst>
          </p:cNvPr>
          <p:cNvPicPr>
            <a:picLocks noChangeAspect="1"/>
          </p:cNvPicPr>
          <p:nvPr/>
        </p:nvPicPr>
        <p:blipFill>
          <a:blip r:embed="rId6"/>
          <a:stretch>
            <a:fillRect/>
          </a:stretch>
        </p:blipFill>
        <p:spPr>
          <a:xfrm>
            <a:off x="5215228" y="1937497"/>
            <a:ext cx="209857" cy="218087"/>
          </a:xfrm>
          <a:prstGeom prst="rect">
            <a:avLst/>
          </a:prstGeom>
        </p:spPr>
      </p:pic>
      <p:sp>
        <p:nvSpPr>
          <p:cNvPr id="11" name="Flowchart: Connector 10">
            <a:extLst>
              <a:ext uri="{FF2B5EF4-FFF2-40B4-BE49-F238E27FC236}">
                <a16:creationId xmlns:a16="http://schemas.microsoft.com/office/drawing/2014/main" id="{30E26575-61FD-4490-A2DE-7AB52333FCB4}"/>
              </a:ext>
            </a:extLst>
          </p:cNvPr>
          <p:cNvSpPr/>
          <p:nvPr/>
        </p:nvSpPr>
        <p:spPr>
          <a:xfrm>
            <a:off x="8877733" y="865543"/>
            <a:ext cx="902761" cy="414670"/>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latin typeface="Franklin Gothic Book" panose="020B0503020102020204"/>
              </a:rPr>
              <a:t>Step 2</a:t>
            </a:r>
            <a:endParaRPr kumimoji="0" lang="en-US" sz="12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
        <p:nvSpPr>
          <p:cNvPr id="12" name="Flowchart: Connector 11">
            <a:extLst>
              <a:ext uri="{FF2B5EF4-FFF2-40B4-BE49-F238E27FC236}">
                <a16:creationId xmlns:a16="http://schemas.microsoft.com/office/drawing/2014/main" id="{A2DD4D67-EDF3-43B3-A560-49EA5B8CDD71}"/>
              </a:ext>
            </a:extLst>
          </p:cNvPr>
          <p:cNvSpPr/>
          <p:nvPr/>
        </p:nvSpPr>
        <p:spPr>
          <a:xfrm>
            <a:off x="5585745" y="3226536"/>
            <a:ext cx="902761" cy="414670"/>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latin typeface="Franklin Gothic Book" panose="020B0503020102020204"/>
              </a:rPr>
              <a:t>Step 3</a:t>
            </a:r>
            <a:endParaRPr kumimoji="0" lang="en-US" sz="12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950930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34141-C7F9-4237-AD70-DE0E1170EEF0}"/>
              </a:ext>
            </a:extLst>
          </p:cNvPr>
          <p:cNvSpPr>
            <a:spLocks noGrp="1"/>
          </p:cNvSpPr>
          <p:nvPr>
            <p:ph type="title"/>
          </p:nvPr>
        </p:nvSpPr>
        <p:spPr/>
        <p:txBody>
          <a:bodyPr/>
          <a:lstStyle/>
          <a:p>
            <a:r>
              <a:rPr lang="en-US" dirty="0"/>
              <a:t>Change Reporting Time Period</a:t>
            </a:r>
          </a:p>
        </p:txBody>
      </p:sp>
      <p:grpSp>
        <p:nvGrpSpPr>
          <p:cNvPr id="12" name="Group 11" descr="Change Reporting Time Period window showing two fields for school year and calendar date. Green Save button.">
            <a:extLst>
              <a:ext uri="{FF2B5EF4-FFF2-40B4-BE49-F238E27FC236}">
                <a16:creationId xmlns:a16="http://schemas.microsoft.com/office/drawing/2014/main" id="{19F4DBCF-08FD-4097-B6B8-8FE7CA664C6A}"/>
              </a:ext>
            </a:extLst>
          </p:cNvPr>
          <p:cNvGrpSpPr/>
          <p:nvPr/>
        </p:nvGrpSpPr>
        <p:grpSpPr>
          <a:xfrm>
            <a:off x="4755305" y="1276514"/>
            <a:ext cx="7038975" cy="4452949"/>
            <a:chOff x="4755305" y="1276514"/>
            <a:chExt cx="7038975" cy="4452949"/>
          </a:xfrm>
        </p:grpSpPr>
        <p:pic>
          <p:nvPicPr>
            <p:cNvPr id="6" name="Picture 5">
              <a:extLst>
                <a:ext uri="{FF2B5EF4-FFF2-40B4-BE49-F238E27FC236}">
                  <a16:creationId xmlns:a16="http://schemas.microsoft.com/office/drawing/2014/main" id="{6CD40D34-60D9-423B-B140-FD63F861F037}"/>
                </a:ext>
              </a:extLst>
            </p:cNvPr>
            <p:cNvPicPr>
              <a:picLocks noChangeAspect="1"/>
            </p:cNvPicPr>
            <p:nvPr/>
          </p:nvPicPr>
          <p:blipFill>
            <a:blip r:embed="rId3"/>
            <a:stretch>
              <a:fillRect/>
            </a:stretch>
          </p:blipFill>
          <p:spPr>
            <a:xfrm>
              <a:off x="4755305" y="1276514"/>
              <a:ext cx="7038975" cy="409575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11" name="Graphic 10" descr="Cursor with solid fill">
              <a:extLst>
                <a:ext uri="{FF2B5EF4-FFF2-40B4-BE49-F238E27FC236}">
                  <a16:creationId xmlns:a16="http://schemas.microsoft.com/office/drawing/2014/main" id="{07D6E9CD-E451-4C7F-87FA-DB889960CC5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23986" y="5015066"/>
              <a:ext cx="701615" cy="714397"/>
            </a:xfrm>
            <a:prstGeom prst="rect">
              <a:avLst/>
            </a:prstGeom>
          </p:spPr>
        </p:pic>
      </p:grpSp>
      <p:sp>
        <p:nvSpPr>
          <p:cNvPr id="3" name="Slide Number Placeholder 2">
            <a:extLst>
              <a:ext uri="{FF2B5EF4-FFF2-40B4-BE49-F238E27FC236}">
                <a16:creationId xmlns:a16="http://schemas.microsoft.com/office/drawing/2014/main" id="{83870C1E-3037-4BE3-A270-D11B15FDB44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dirty="0">
              <a:ln>
                <a:noFill/>
              </a:ln>
              <a:solidFill>
                <a:srgbClr val="FFFFFF">
                  <a:lumMod val="75000"/>
                </a:srgbClr>
              </a:solidFill>
              <a:effectLst/>
              <a:uLnTx/>
              <a:uFillTx/>
              <a:latin typeface="Franklin Gothic Medium" panose="020B0603020102020204"/>
              <a:ea typeface="+mn-ea"/>
              <a:cs typeface="+mn-cs"/>
            </a:endParaRPr>
          </a:p>
        </p:txBody>
      </p:sp>
      <p:grpSp>
        <p:nvGrpSpPr>
          <p:cNvPr id="14" name="Group 13">
            <a:extLst>
              <a:ext uri="{FF2B5EF4-FFF2-40B4-BE49-F238E27FC236}">
                <a16:creationId xmlns:a16="http://schemas.microsoft.com/office/drawing/2014/main" id="{4B63DE4B-C3F5-405D-8B6B-B52CFAA4EB34}"/>
              </a:ext>
            </a:extLst>
          </p:cNvPr>
          <p:cNvGrpSpPr/>
          <p:nvPr/>
        </p:nvGrpSpPr>
        <p:grpSpPr>
          <a:xfrm>
            <a:off x="557048" y="1276514"/>
            <a:ext cx="4012834" cy="4090003"/>
            <a:chOff x="557048" y="1276514"/>
            <a:chExt cx="4012834" cy="4090003"/>
          </a:xfrm>
        </p:grpSpPr>
        <p:grpSp>
          <p:nvGrpSpPr>
            <p:cNvPr id="4" name="Group 3" descr="Change Reporting Time Period button.">
              <a:extLst>
                <a:ext uri="{FF2B5EF4-FFF2-40B4-BE49-F238E27FC236}">
                  <a16:creationId xmlns:a16="http://schemas.microsoft.com/office/drawing/2014/main" id="{D3C2C580-A0AD-4220-9BB8-C3C7888B9AAF}"/>
                </a:ext>
              </a:extLst>
            </p:cNvPr>
            <p:cNvGrpSpPr/>
            <p:nvPr/>
          </p:nvGrpSpPr>
          <p:grpSpPr>
            <a:xfrm>
              <a:off x="557048" y="1276514"/>
              <a:ext cx="4012834" cy="4090003"/>
              <a:chOff x="557048" y="1282262"/>
              <a:chExt cx="4012834" cy="4090003"/>
            </a:xfrm>
          </p:grpSpPr>
          <p:pic>
            <p:nvPicPr>
              <p:cNvPr id="7" name="Picture 6">
                <a:extLst>
                  <a:ext uri="{FF2B5EF4-FFF2-40B4-BE49-F238E27FC236}">
                    <a16:creationId xmlns:a16="http://schemas.microsoft.com/office/drawing/2014/main" id="{057F3C62-C66E-4C26-AF78-DAD6D24B5FFB}"/>
                  </a:ext>
                </a:extLst>
              </p:cNvPr>
              <p:cNvPicPr>
                <a:picLocks noChangeAspect="1"/>
              </p:cNvPicPr>
              <p:nvPr/>
            </p:nvPicPr>
            <p:blipFill rotWithShape="1">
              <a:blip r:embed="rId6"/>
              <a:srcRect l="1064" t="2863" r="1367" b="1799"/>
              <a:stretch/>
            </p:blipFill>
            <p:spPr>
              <a:xfrm>
                <a:off x="557048" y="1282262"/>
                <a:ext cx="4012834" cy="409000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8" name="Oval 7">
                <a:extLst>
                  <a:ext uri="{FF2B5EF4-FFF2-40B4-BE49-F238E27FC236}">
                    <a16:creationId xmlns:a16="http://schemas.microsoft.com/office/drawing/2014/main" id="{D51B3FF2-6E1B-40F9-BFDF-C506BF49EA32}"/>
                  </a:ext>
                </a:extLst>
              </p:cNvPr>
              <p:cNvSpPr/>
              <p:nvPr/>
            </p:nvSpPr>
            <p:spPr>
              <a:xfrm>
                <a:off x="557048" y="1901333"/>
                <a:ext cx="1881352" cy="66319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grpSp>
        <p:pic>
          <p:nvPicPr>
            <p:cNvPr id="13" name="Picture 12">
              <a:extLst>
                <a:ext uri="{FF2B5EF4-FFF2-40B4-BE49-F238E27FC236}">
                  <a16:creationId xmlns:a16="http://schemas.microsoft.com/office/drawing/2014/main" id="{3A4507E8-D063-4A1D-9B6E-F6A3560AEC3C}"/>
                </a:ext>
              </a:extLst>
            </p:cNvPr>
            <p:cNvPicPr>
              <a:picLocks noChangeAspect="1"/>
            </p:cNvPicPr>
            <p:nvPr/>
          </p:nvPicPr>
          <p:blipFill>
            <a:blip r:embed="rId7"/>
            <a:stretch>
              <a:fillRect/>
            </a:stretch>
          </p:blipFill>
          <p:spPr>
            <a:xfrm>
              <a:off x="2563465" y="1977800"/>
              <a:ext cx="447256" cy="464795"/>
            </a:xfrm>
            <a:prstGeom prst="rect">
              <a:avLst/>
            </a:prstGeom>
          </p:spPr>
        </p:pic>
      </p:grpSp>
    </p:spTree>
    <p:extLst>
      <p:ext uri="{BB962C8B-B14F-4D97-AF65-F5344CB8AC3E}">
        <p14:creationId xmlns:p14="http://schemas.microsoft.com/office/powerpoint/2010/main" val="3522503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643AC4-2808-4E2F-B008-BFDAE400F327}"/>
              </a:ext>
            </a:extLst>
          </p:cNvPr>
          <p:cNvSpPr>
            <a:spLocks noGrp="1"/>
          </p:cNvSpPr>
          <p:nvPr>
            <p:ph type="title"/>
          </p:nvPr>
        </p:nvSpPr>
        <p:spPr/>
        <p:txBody>
          <a:bodyPr>
            <a:normAutofit/>
          </a:bodyPr>
          <a:lstStyle/>
          <a:p>
            <a:r>
              <a:rPr lang="en-US" dirty="0"/>
              <a:t>Teachers: My Students’ Performance on Test Report—by Roster</a:t>
            </a:r>
          </a:p>
        </p:txBody>
      </p:sp>
      <p:sp>
        <p:nvSpPr>
          <p:cNvPr id="3" name="Slide Number Placeholder 2">
            <a:extLst>
              <a:ext uri="{FF2B5EF4-FFF2-40B4-BE49-F238E27FC236}">
                <a16:creationId xmlns:a16="http://schemas.microsoft.com/office/drawing/2014/main" id="{B46DD0B2-2B8F-4209-82BA-00F20104418A}"/>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grpSp>
        <p:nvGrpSpPr>
          <p:cNvPr id="2" name="Group 1">
            <a:extLst>
              <a:ext uri="{FF2B5EF4-FFF2-40B4-BE49-F238E27FC236}">
                <a16:creationId xmlns:a16="http://schemas.microsoft.com/office/drawing/2014/main" id="{E1873772-0845-43A0-B231-8E27A409A90F}"/>
              </a:ext>
            </a:extLst>
          </p:cNvPr>
          <p:cNvGrpSpPr/>
          <p:nvPr/>
        </p:nvGrpSpPr>
        <p:grpSpPr>
          <a:xfrm>
            <a:off x="1306973" y="844228"/>
            <a:ext cx="9578054" cy="5169543"/>
            <a:chOff x="869231" y="844228"/>
            <a:chExt cx="9578054" cy="5169543"/>
          </a:xfrm>
        </p:grpSpPr>
        <p:pic>
          <p:nvPicPr>
            <p:cNvPr id="35" name="Picture 34">
              <a:extLst>
                <a:ext uri="{FF2B5EF4-FFF2-40B4-BE49-F238E27FC236}">
                  <a16:creationId xmlns:a16="http://schemas.microsoft.com/office/drawing/2014/main" id="{53E69DE1-3CB4-41D9-AE47-1132709F6108}"/>
                </a:ext>
              </a:extLst>
            </p:cNvPr>
            <p:cNvPicPr>
              <a:picLocks noChangeAspect="1"/>
            </p:cNvPicPr>
            <p:nvPr/>
          </p:nvPicPr>
          <p:blipFill>
            <a:blip r:embed="rId3"/>
            <a:stretch>
              <a:fillRect/>
            </a:stretch>
          </p:blipFill>
          <p:spPr>
            <a:xfrm>
              <a:off x="869231" y="844228"/>
              <a:ext cx="9578054" cy="516954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36" name="Rectangle 35">
              <a:extLst>
                <a:ext uri="{FF2B5EF4-FFF2-40B4-BE49-F238E27FC236}">
                  <a16:creationId xmlns:a16="http://schemas.microsoft.com/office/drawing/2014/main" id="{0E281B07-86A0-464D-AAD2-80C732B843D2}"/>
                </a:ext>
              </a:extLst>
            </p:cNvPr>
            <p:cNvSpPr/>
            <p:nvPr/>
          </p:nvSpPr>
          <p:spPr>
            <a:xfrm>
              <a:off x="1384909" y="1215138"/>
              <a:ext cx="2495844" cy="37154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Tree>
    <p:extLst>
      <p:ext uri="{BB962C8B-B14F-4D97-AF65-F5344CB8AC3E}">
        <p14:creationId xmlns:p14="http://schemas.microsoft.com/office/powerpoint/2010/main" val="2409862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186FA08-4874-477A-868B-C9FAFB5EEC99}"/>
              </a:ext>
            </a:extLst>
          </p:cNvPr>
          <p:cNvSpPr>
            <a:spLocks noGrp="1"/>
          </p:cNvSpPr>
          <p:nvPr>
            <p:ph type="sldNum" sz="quarter" idx="17"/>
          </p:nvPr>
        </p:nvSpPr>
        <p:spPr/>
        <p:txBody>
          <a:bodyPr/>
          <a:lstStyle/>
          <a:p>
            <a:fld id="{58AE716E-68DD-2249-A7FA-8AEF0B14DF81}" type="slidenum">
              <a:rPr lang="en-US" smtClean="0"/>
              <a:pPr/>
              <a:t>18</a:t>
            </a:fld>
            <a:endParaRPr lang="en-US" dirty="0"/>
          </a:p>
        </p:txBody>
      </p:sp>
      <p:sp>
        <p:nvSpPr>
          <p:cNvPr id="10" name="Title 4">
            <a:extLst>
              <a:ext uri="{FF2B5EF4-FFF2-40B4-BE49-F238E27FC236}">
                <a16:creationId xmlns:a16="http://schemas.microsoft.com/office/drawing/2014/main" id="{41A2FF55-FF0B-40A8-8D39-ACFE3FF810D1}"/>
              </a:ext>
            </a:extLst>
          </p:cNvPr>
          <p:cNvSpPr>
            <a:spLocks noGrp="1"/>
          </p:cNvSpPr>
          <p:nvPr>
            <p:ph type="title"/>
          </p:nvPr>
        </p:nvSpPr>
        <p:spPr>
          <a:xfrm>
            <a:off x="425450" y="65088"/>
            <a:ext cx="11369675" cy="519112"/>
          </a:xfrm>
        </p:spPr>
        <p:txBody>
          <a:bodyPr>
            <a:normAutofit/>
          </a:bodyPr>
          <a:lstStyle/>
          <a:p>
            <a:r>
              <a:rPr lang="en-US" dirty="0"/>
              <a:t>Teachers: My Students’ Performance on Test Report—by Student</a:t>
            </a:r>
          </a:p>
        </p:txBody>
      </p:sp>
      <p:grpSp>
        <p:nvGrpSpPr>
          <p:cNvPr id="2" name="Group 1">
            <a:extLst>
              <a:ext uri="{FF2B5EF4-FFF2-40B4-BE49-F238E27FC236}">
                <a16:creationId xmlns:a16="http://schemas.microsoft.com/office/drawing/2014/main" id="{06B71F84-B4C4-483D-A35E-510D51A180A5}"/>
              </a:ext>
            </a:extLst>
          </p:cNvPr>
          <p:cNvGrpSpPr/>
          <p:nvPr/>
        </p:nvGrpSpPr>
        <p:grpSpPr>
          <a:xfrm>
            <a:off x="2199349" y="888720"/>
            <a:ext cx="7793302" cy="5139063"/>
            <a:chOff x="1651487" y="888720"/>
            <a:chExt cx="7793302" cy="5139063"/>
          </a:xfrm>
        </p:grpSpPr>
        <p:pic>
          <p:nvPicPr>
            <p:cNvPr id="7" name="Picture 6">
              <a:extLst>
                <a:ext uri="{FF2B5EF4-FFF2-40B4-BE49-F238E27FC236}">
                  <a16:creationId xmlns:a16="http://schemas.microsoft.com/office/drawing/2014/main" id="{266AEB11-346E-4506-8BB1-AE0BCD59601E}"/>
                </a:ext>
              </a:extLst>
            </p:cNvPr>
            <p:cNvPicPr>
              <a:picLocks noChangeAspect="1"/>
            </p:cNvPicPr>
            <p:nvPr/>
          </p:nvPicPr>
          <p:blipFill rotWithShape="1">
            <a:blip r:embed="rId3"/>
            <a:srcRect l="406"/>
            <a:stretch/>
          </p:blipFill>
          <p:spPr>
            <a:xfrm>
              <a:off x="1651487" y="888720"/>
              <a:ext cx="7793302" cy="513906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38D6DA4E-A58F-4587-91E1-445210180EAC}"/>
                </a:ext>
              </a:extLst>
            </p:cNvPr>
            <p:cNvSpPr/>
            <p:nvPr/>
          </p:nvSpPr>
          <p:spPr>
            <a:xfrm>
              <a:off x="3370120" y="1263264"/>
              <a:ext cx="1262038" cy="37154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9" name="Rectangle 8">
              <a:extLst>
                <a:ext uri="{FF2B5EF4-FFF2-40B4-BE49-F238E27FC236}">
                  <a16:creationId xmlns:a16="http://schemas.microsoft.com/office/drawing/2014/main" id="{3DDC1621-0786-462A-9190-A54C4F7BF14D}"/>
                </a:ext>
              </a:extLst>
            </p:cNvPr>
            <p:cNvSpPr/>
            <p:nvPr/>
          </p:nvSpPr>
          <p:spPr>
            <a:xfrm>
              <a:off x="5976961" y="5001074"/>
              <a:ext cx="1723249" cy="43719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1" name="Graphic 10" descr="Cursor with solid fill">
              <a:extLst>
                <a:ext uri="{FF2B5EF4-FFF2-40B4-BE49-F238E27FC236}">
                  <a16:creationId xmlns:a16="http://schemas.microsoft.com/office/drawing/2014/main" id="{1132B552-0D8D-4BA7-B29F-BE300ECC428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91365" y="5162523"/>
              <a:ext cx="701615" cy="714397"/>
            </a:xfrm>
            <a:prstGeom prst="rect">
              <a:avLst/>
            </a:prstGeom>
          </p:spPr>
        </p:pic>
      </p:grpSp>
    </p:spTree>
    <p:extLst>
      <p:ext uri="{BB962C8B-B14F-4D97-AF65-F5344CB8AC3E}">
        <p14:creationId xmlns:p14="http://schemas.microsoft.com/office/powerpoint/2010/main" val="3626087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643AC4-2808-4E2F-B008-BFDAE400F327}"/>
              </a:ext>
            </a:extLst>
          </p:cNvPr>
          <p:cNvSpPr>
            <a:spLocks noGrp="1"/>
          </p:cNvSpPr>
          <p:nvPr>
            <p:ph type="title"/>
          </p:nvPr>
        </p:nvSpPr>
        <p:spPr>
          <a:xfrm>
            <a:off x="188105" y="71765"/>
            <a:ext cx="11369529" cy="518012"/>
          </a:xfrm>
        </p:spPr>
        <p:txBody>
          <a:bodyPr/>
          <a:lstStyle/>
          <a:p>
            <a:r>
              <a:rPr lang="en-US" dirty="0"/>
              <a:t>Teachers: Student Performance on Test</a:t>
            </a:r>
          </a:p>
        </p:txBody>
      </p:sp>
      <p:sp>
        <p:nvSpPr>
          <p:cNvPr id="3" name="Slide Number Placeholder 2">
            <a:extLst>
              <a:ext uri="{FF2B5EF4-FFF2-40B4-BE49-F238E27FC236}">
                <a16:creationId xmlns:a16="http://schemas.microsoft.com/office/drawing/2014/main" id="{B46DD0B2-2B8F-4209-82BA-00F20104418A}"/>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grpSp>
        <p:nvGrpSpPr>
          <p:cNvPr id="26" name="Group 25">
            <a:extLst>
              <a:ext uri="{FF2B5EF4-FFF2-40B4-BE49-F238E27FC236}">
                <a16:creationId xmlns:a16="http://schemas.microsoft.com/office/drawing/2014/main" id="{4C0C1C3C-1303-4AE2-9B2C-E61DE67EA1F5}"/>
              </a:ext>
            </a:extLst>
          </p:cNvPr>
          <p:cNvGrpSpPr/>
          <p:nvPr/>
        </p:nvGrpSpPr>
        <p:grpSpPr>
          <a:xfrm>
            <a:off x="1262513" y="791892"/>
            <a:ext cx="9512071" cy="5355194"/>
            <a:chOff x="1262513" y="815956"/>
            <a:chExt cx="9512071" cy="5355194"/>
          </a:xfrm>
        </p:grpSpPr>
        <p:grpSp>
          <p:nvGrpSpPr>
            <p:cNvPr id="13" name="Group 12" descr="Student Performance on Test report, end of navigation trail.">
              <a:extLst>
                <a:ext uri="{FF2B5EF4-FFF2-40B4-BE49-F238E27FC236}">
                  <a16:creationId xmlns:a16="http://schemas.microsoft.com/office/drawing/2014/main" id="{2331068A-012D-4721-B48C-330404E545E2}"/>
                </a:ext>
              </a:extLst>
            </p:cNvPr>
            <p:cNvGrpSpPr/>
            <p:nvPr/>
          </p:nvGrpSpPr>
          <p:grpSpPr>
            <a:xfrm>
              <a:off x="1262513" y="815956"/>
              <a:ext cx="9512071" cy="5355194"/>
              <a:chOff x="1262513" y="815956"/>
              <a:chExt cx="9512071" cy="5355194"/>
            </a:xfrm>
          </p:grpSpPr>
          <p:grpSp>
            <p:nvGrpSpPr>
              <p:cNvPr id="2" name="Group 1">
                <a:extLst>
                  <a:ext uri="{FF2B5EF4-FFF2-40B4-BE49-F238E27FC236}">
                    <a16:creationId xmlns:a16="http://schemas.microsoft.com/office/drawing/2014/main" id="{C96A7691-B40D-4977-9DB6-45F6FEA79B0F}"/>
                  </a:ext>
                </a:extLst>
              </p:cNvPr>
              <p:cNvGrpSpPr/>
              <p:nvPr/>
            </p:nvGrpSpPr>
            <p:grpSpPr>
              <a:xfrm>
                <a:off x="1262513" y="815956"/>
                <a:ext cx="9512071" cy="5355194"/>
                <a:chOff x="1262513" y="815956"/>
                <a:chExt cx="9512071" cy="5355194"/>
              </a:xfrm>
            </p:grpSpPr>
            <p:grpSp>
              <p:nvGrpSpPr>
                <p:cNvPr id="4" name="Group 3">
                  <a:extLst>
                    <a:ext uri="{FF2B5EF4-FFF2-40B4-BE49-F238E27FC236}">
                      <a16:creationId xmlns:a16="http://schemas.microsoft.com/office/drawing/2014/main" id="{5188EFD4-992F-488D-907E-C39D81227DF1}"/>
                    </a:ext>
                  </a:extLst>
                </p:cNvPr>
                <p:cNvGrpSpPr/>
                <p:nvPr/>
              </p:nvGrpSpPr>
              <p:grpSpPr>
                <a:xfrm>
                  <a:off x="1262513" y="815956"/>
                  <a:ext cx="9512071" cy="5355194"/>
                  <a:chOff x="1270605" y="845140"/>
                  <a:chExt cx="9512071" cy="5355194"/>
                </a:xfrm>
              </p:grpSpPr>
              <p:pic>
                <p:nvPicPr>
                  <p:cNvPr id="6" name="Picture 5" descr="Graphical user interface, application&#10;&#10;Description automatically generated">
                    <a:extLst>
                      <a:ext uri="{FF2B5EF4-FFF2-40B4-BE49-F238E27FC236}">
                        <a16:creationId xmlns:a16="http://schemas.microsoft.com/office/drawing/2014/main" id="{AAAA583B-373E-4C73-BAC8-0FDF443B75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605" y="845140"/>
                    <a:ext cx="9512071" cy="5355194"/>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7" name="Picture 6" descr="Text&#10;&#10;Description automatically generated">
                    <a:extLst>
                      <a:ext uri="{FF2B5EF4-FFF2-40B4-BE49-F238E27FC236}">
                        <a16:creationId xmlns:a16="http://schemas.microsoft.com/office/drawing/2014/main" id="{377F2C48-D977-44E0-9BAE-C81D4B0534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2063" y="1217171"/>
                    <a:ext cx="1865813" cy="416903"/>
                  </a:xfrm>
                  <a:prstGeom prst="rect">
                    <a:avLst/>
                  </a:prstGeom>
                </p:spPr>
              </p:pic>
              <p:pic>
                <p:nvPicPr>
                  <p:cNvPr id="8" name="Picture 7">
                    <a:extLst>
                      <a:ext uri="{FF2B5EF4-FFF2-40B4-BE49-F238E27FC236}">
                        <a16:creationId xmlns:a16="http://schemas.microsoft.com/office/drawing/2014/main" id="{969FC765-E6EF-4124-817F-E24FF92E963C}"/>
                      </a:ext>
                    </a:extLst>
                  </p:cNvPr>
                  <p:cNvPicPr>
                    <a:picLocks noChangeAspect="1"/>
                  </p:cNvPicPr>
                  <p:nvPr/>
                </p:nvPicPr>
                <p:blipFill>
                  <a:blip r:embed="rId5"/>
                  <a:stretch>
                    <a:fillRect/>
                  </a:stretch>
                </p:blipFill>
                <p:spPr>
                  <a:xfrm>
                    <a:off x="4616089" y="856570"/>
                    <a:ext cx="3142731" cy="200285"/>
                  </a:xfrm>
                  <a:prstGeom prst="rect">
                    <a:avLst/>
                  </a:prstGeom>
                </p:spPr>
              </p:pic>
              <p:pic>
                <p:nvPicPr>
                  <p:cNvPr id="9" name="Picture 8">
                    <a:extLst>
                      <a:ext uri="{FF2B5EF4-FFF2-40B4-BE49-F238E27FC236}">
                        <a16:creationId xmlns:a16="http://schemas.microsoft.com/office/drawing/2014/main" id="{511470B9-36AE-4B8A-806E-38956F379E30}"/>
                      </a:ext>
                    </a:extLst>
                  </p:cNvPr>
                  <p:cNvPicPr>
                    <a:picLocks noChangeAspect="1"/>
                  </p:cNvPicPr>
                  <p:nvPr/>
                </p:nvPicPr>
                <p:blipFill>
                  <a:blip r:embed="rId6"/>
                  <a:stretch>
                    <a:fillRect/>
                  </a:stretch>
                </p:blipFill>
                <p:spPr>
                  <a:xfrm>
                    <a:off x="1803290" y="1260664"/>
                    <a:ext cx="5955530" cy="495668"/>
                  </a:xfrm>
                  <a:prstGeom prst="rect">
                    <a:avLst/>
                  </a:prstGeom>
                </p:spPr>
              </p:pic>
              <p:pic>
                <p:nvPicPr>
                  <p:cNvPr id="10" name="Picture 9">
                    <a:extLst>
                      <a:ext uri="{FF2B5EF4-FFF2-40B4-BE49-F238E27FC236}">
                        <a16:creationId xmlns:a16="http://schemas.microsoft.com/office/drawing/2014/main" id="{0D5EB669-89EE-49F7-9254-872CD0BD189B}"/>
                      </a:ext>
                    </a:extLst>
                  </p:cNvPr>
                  <p:cNvPicPr>
                    <a:picLocks noChangeAspect="1"/>
                  </p:cNvPicPr>
                  <p:nvPr/>
                </p:nvPicPr>
                <p:blipFill>
                  <a:blip r:embed="rId7"/>
                  <a:stretch>
                    <a:fillRect/>
                  </a:stretch>
                </p:blipFill>
                <p:spPr>
                  <a:xfrm>
                    <a:off x="1270605" y="1226224"/>
                    <a:ext cx="400050" cy="400050"/>
                  </a:xfrm>
                  <a:prstGeom prst="rect">
                    <a:avLst/>
                  </a:prstGeom>
                </p:spPr>
              </p:pic>
            </p:grpSp>
            <p:pic>
              <p:nvPicPr>
                <p:cNvPr id="11" name="Picture 10">
                  <a:extLst>
                    <a:ext uri="{FF2B5EF4-FFF2-40B4-BE49-F238E27FC236}">
                      <a16:creationId xmlns:a16="http://schemas.microsoft.com/office/drawing/2014/main" id="{0E63BFB0-7991-4385-8E5A-9B5A68C671B1}"/>
                    </a:ext>
                  </a:extLst>
                </p:cNvPr>
                <p:cNvPicPr>
                  <a:picLocks noChangeAspect="1"/>
                </p:cNvPicPr>
                <p:nvPr/>
              </p:nvPicPr>
              <p:blipFill>
                <a:blip r:embed="rId8"/>
                <a:stretch>
                  <a:fillRect/>
                </a:stretch>
              </p:blipFill>
              <p:spPr>
                <a:xfrm>
                  <a:off x="1875532" y="1235070"/>
                  <a:ext cx="5875196" cy="491143"/>
                </a:xfrm>
                <a:prstGeom prst="rect">
                  <a:avLst/>
                </a:prstGeom>
              </p:spPr>
            </p:pic>
          </p:grpSp>
          <p:pic>
            <p:nvPicPr>
              <p:cNvPr id="12" name="Picture 11">
                <a:extLst>
                  <a:ext uri="{FF2B5EF4-FFF2-40B4-BE49-F238E27FC236}">
                    <a16:creationId xmlns:a16="http://schemas.microsoft.com/office/drawing/2014/main" id="{04F867BD-A1F8-4163-87DF-11E56596EBEC}"/>
                  </a:ext>
                </a:extLst>
              </p:cNvPr>
              <p:cNvPicPr>
                <a:picLocks noChangeAspect="1"/>
              </p:cNvPicPr>
              <p:nvPr/>
            </p:nvPicPr>
            <p:blipFill rotWithShape="1">
              <a:blip r:embed="rId9"/>
              <a:srcRect l="2771" t="980" r="3957" b="-1"/>
              <a:stretch/>
            </p:blipFill>
            <p:spPr>
              <a:xfrm>
                <a:off x="7723569" y="1915227"/>
                <a:ext cx="1306780" cy="4169049"/>
              </a:xfrm>
              <a:prstGeom prst="rect">
                <a:avLst/>
              </a:prstGeom>
              <a:ln w="6350">
                <a:solidFill>
                  <a:schemeClr val="bg1">
                    <a:lumMod val="85000"/>
                  </a:schemeClr>
                </a:solidFill>
              </a:ln>
            </p:spPr>
          </p:pic>
        </p:grpSp>
        <p:pic>
          <p:nvPicPr>
            <p:cNvPr id="17" name="Picture 16">
              <a:extLst>
                <a:ext uri="{FF2B5EF4-FFF2-40B4-BE49-F238E27FC236}">
                  <a16:creationId xmlns:a16="http://schemas.microsoft.com/office/drawing/2014/main" id="{DAF0F8F5-38E5-4B89-BC3E-E146D6C8A5B3}"/>
                </a:ext>
              </a:extLst>
            </p:cNvPr>
            <p:cNvPicPr>
              <a:picLocks noChangeAspect="1"/>
            </p:cNvPicPr>
            <p:nvPr/>
          </p:nvPicPr>
          <p:blipFill>
            <a:blip r:embed="rId10"/>
            <a:stretch>
              <a:fillRect/>
            </a:stretch>
          </p:blipFill>
          <p:spPr>
            <a:xfrm>
              <a:off x="4904545" y="1914292"/>
              <a:ext cx="5165887" cy="3101002"/>
            </a:xfrm>
            <a:prstGeom prst="rect">
              <a:avLst/>
            </a:prstGeom>
          </p:spPr>
        </p:pic>
        <p:pic>
          <p:nvPicPr>
            <p:cNvPr id="21" name="Picture 20">
              <a:extLst>
                <a:ext uri="{FF2B5EF4-FFF2-40B4-BE49-F238E27FC236}">
                  <a16:creationId xmlns:a16="http://schemas.microsoft.com/office/drawing/2014/main" id="{DD15BC06-F039-4568-AD95-C6812CD5C48E}"/>
                </a:ext>
              </a:extLst>
            </p:cNvPr>
            <p:cNvPicPr>
              <a:picLocks noChangeAspect="1"/>
            </p:cNvPicPr>
            <p:nvPr/>
          </p:nvPicPr>
          <p:blipFill>
            <a:blip r:embed="rId11"/>
            <a:stretch>
              <a:fillRect/>
            </a:stretch>
          </p:blipFill>
          <p:spPr>
            <a:xfrm>
              <a:off x="4916577" y="5004455"/>
              <a:ext cx="5165887" cy="545329"/>
            </a:xfrm>
            <a:prstGeom prst="rect">
              <a:avLst/>
            </a:prstGeom>
          </p:spPr>
        </p:pic>
        <p:pic>
          <p:nvPicPr>
            <p:cNvPr id="25" name="Picture 24">
              <a:extLst>
                <a:ext uri="{FF2B5EF4-FFF2-40B4-BE49-F238E27FC236}">
                  <a16:creationId xmlns:a16="http://schemas.microsoft.com/office/drawing/2014/main" id="{9752CBCB-E9BD-4D28-9E32-04D6BA21626F}"/>
                </a:ext>
              </a:extLst>
            </p:cNvPr>
            <p:cNvPicPr>
              <a:picLocks noChangeAspect="1"/>
            </p:cNvPicPr>
            <p:nvPr/>
          </p:nvPicPr>
          <p:blipFill rotWithShape="1">
            <a:blip r:embed="rId12"/>
            <a:srcRect l="232" r="1" b="5836"/>
            <a:stretch/>
          </p:blipFill>
          <p:spPr>
            <a:xfrm>
              <a:off x="4916576" y="5535153"/>
              <a:ext cx="5177920" cy="578477"/>
            </a:xfrm>
            <a:prstGeom prst="rect">
              <a:avLst/>
            </a:prstGeom>
          </p:spPr>
        </p:pic>
      </p:grpSp>
      <p:sp>
        <p:nvSpPr>
          <p:cNvPr id="18" name="Rectangle 17">
            <a:extLst>
              <a:ext uri="{FF2B5EF4-FFF2-40B4-BE49-F238E27FC236}">
                <a16:creationId xmlns:a16="http://schemas.microsoft.com/office/drawing/2014/main" id="{DE446771-7931-49C5-9A5F-B01BF3411C9A}"/>
              </a:ext>
            </a:extLst>
          </p:cNvPr>
          <p:cNvSpPr/>
          <p:nvPr/>
        </p:nvSpPr>
        <p:spPr>
          <a:xfrm>
            <a:off x="1262512" y="768434"/>
            <a:ext cx="6596973" cy="33707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1478402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2AF6332-E770-4238-AE29-8C335B0DFF29}"/>
              </a:ext>
            </a:extLst>
          </p:cNvPr>
          <p:cNvSpPr>
            <a:spLocks noGrp="1"/>
          </p:cNvSpPr>
          <p:nvPr>
            <p:ph type="sldNum" sz="quarter" idx="20"/>
          </p:nvPr>
        </p:nvSpPr>
        <p:spPr/>
        <p:txBody>
          <a:bodyPr/>
          <a:lstStyle/>
          <a:p>
            <a:fld id="{58AE716E-68DD-2249-A7FA-8AEF0B14DF81}" type="slidenum">
              <a:rPr lang="en-US" smtClean="0"/>
              <a:pPr/>
              <a:t>2</a:t>
            </a:fld>
            <a:endParaRPr lang="en-US" dirty="0"/>
          </a:p>
        </p:txBody>
      </p:sp>
      <p:sp>
        <p:nvSpPr>
          <p:cNvPr id="5" name="Title 4">
            <a:extLst>
              <a:ext uri="{FF2B5EF4-FFF2-40B4-BE49-F238E27FC236}">
                <a16:creationId xmlns:a16="http://schemas.microsoft.com/office/drawing/2014/main" id="{271DBDFA-C47D-40DE-BE4F-986CB57C355E}"/>
              </a:ext>
            </a:extLst>
          </p:cNvPr>
          <p:cNvSpPr>
            <a:spLocks noGrp="1"/>
          </p:cNvSpPr>
          <p:nvPr>
            <p:ph type="title"/>
          </p:nvPr>
        </p:nvSpPr>
        <p:spPr/>
        <p:txBody>
          <a:bodyPr/>
          <a:lstStyle/>
          <a:p>
            <a:r>
              <a:rPr lang="en-US" dirty="0"/>
              <a:t>Topics Covered in this Training</a:t>
            </a:r>
          </a:p>
        </p:txBody>
      </p:sp>
      <p:graphicFrame>
        <p:nvGraphicFramePr>
          <p:cNvPr id="6" name="Table 6">
            <a:extLst>
              <a:ext uri="{FF2B5EF4-FFF2-40B4-BE49-F238E27FC236}">
                <a16:creationId xmlns:a16="http://schemas.microsoft.com/office/drawing/2014/main" id="{B5335037-6497-4878-BEA7-7C8A44E03552}"/>
              </a:ext>
            </a:extLst>
          </p:cNvPr>
          <p:cNvGraphicFramePr>
            <a:graphicFrameLocks noGrp="1"/>
          </p:cNvGraphicFramePr>
          <p:nvPr>
            <p:extLst>
              <p:ext uri="{D42A27DB-BD31-4B8C-83A1-F6EECF244321}">
                <p14:modId xmlns:p14="http://schemas.microsoft.com/office/powerpoint/2010/main" val="3358624404"/>
              </p:ext>
            </p:extLst>
          </p:nvPr>
        </p:nvGraphicFramePr>
        <p:xfrm>
          <a:off x="871798" y="1140120"/>
          <a:ext cx="10570634" cy="4577760"/>
        </p:xfrm>
        <a:graphic>
          <a:graphicData uri="http://schemas.openxmlformats.org/drawingml/2006/table">
            <a:tbl>
              <a:tblPr firstRow="1" bandRow="1">
                <a:tableStyleId>{5C22544A-7EE6-4342-B048-85BDC9FD1C3A}</a:tableStyleId>
              </a:tblPr>
              <a:tblGrid>
                <a:gridCol w="6901003">
                  <a:extLst>
                    <a:ext uri="{9D8B030D-6E8A-4147-A177-3AD203B41FA5}">
                      <a16:colId xmlns:a16="http://schemas.microsoft.com/office/drawing/2014/main" val="728412979"/>
                    </a:ext>
                  </a:extLst>
                </a:gridCol>
                <a:gridCol w="3669631">
                  <a:extLst>
                    <a:ext uri="{9D8B030D-6E8A-4147-A177-3AD203B41FA5}">
                      <a16:colId xmlns:a16="http://schemas.microsoft.com/office/drawing/2014/main" val="1108310202"/>
                    </a:ext>
                  </a:extLst>
                </a:gridCol>
              </a:tblGrid>
              <a:tr h="381480">
                <a:tc>
                  <a:txBody>
                    <a:bodyPr/>
                    <a:lstStyle/>
                    <a:p>
                      <a:r>
                        <a:rPr lang="en-US" dirty="0"/>
                        <a:t>Topics</a:t>
                      </a:r>
                    </a:p>
                  </a:txBody>
                  <a:tcPr/>
                </a:tc>
                <a:tc>
                  <a:txBody>
                    <a:bodyPr/>
                    <a:lstStyle/>
                    <a:p>
                      <a:r>
                        <a:rPr lang="en-US" dirty="0"/>
                        <a:t>Slides</a:t>
                      </a:r>
                    </a:p>
                  </a:txBody>
                  <a:tcPr/>
                </a:tc>
                <a:extLst>
                  <a:ext uri="{0D108BD9-81ED-4DB2-BD59-A6C34878D82A}">
                    <a16:rowId xmlns:a16="http://schemas.microsoft.com/office/drawing/2014/main" val="3139074663"/>
                  </a:ext>
                </a:extLst>
              </a:tr>
              <a:tr h="38148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1.  Log in to the Centralized Reporting System (CRS) &amp; Understand User Roles</a:t>
                      </a:r>
                    </a:p>
                  </a:txBody>
                  <a:tcPr anchor="ctr"/>
                </a:tc>
                <a:tc>
                  <a:txBody>
                    <a:bodyPr/>
                    <a:lstStyle/>
                    <a:p>
                      <a:r>
                        <a:rPr lang="en-US" dirty="0"/>
                        <a:t>3–6</a:t>
                      </a:r>
                    </a:p>
                  </a:txBody>
                  <a:tcPr/>
                </a:tc>
                <a:extLst>
                  <a:ext uri="{0D108BD9-81ED-4DB2-BD59-A6C34878D82A}">
                    <a16:rowId xmlns:a16="http://schemas.microsoft.com/office/drawing/2014/main" val="2674837791"/>
                  </a:ext>
                </a:extLst>
              </a:tr>
              <a:tr h="38148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2.  Dashboard Generator Page &amp; the Dashboard</a:t>
                      </a:r>
                      <a:endParaRPr lang="en-US" dirty="0"/>
                    </a:p>
                  </a:txBody>
                  <a:tcPr/>
                </a:tc>
                <a:tc>
                  <a:txBody>
                    <a:bodyPr/>
                    <a:lstStyle/>
                    <a:p>
                      <a:r>
                        <a:rPr lang="en-US" dirty="0"/>
                        <a:t>7–10</a:t>
                      </a:r>
                    </a:p>
                  </a:txBody>
                  <a:tcPr/>
                </a:tc>
                <a:extLst>
                  <a:ext uri="{0D108BD9-81ED-4DB2-BD59-A6C34878D82A}">
                    <a16:rowId xmlns:a16="http://schemas.microsoft.com/office/drawing/2014/main" val="4168116360"/>
                  </a:ext>
                </a:extLst>
              </a:tr>
              <a:tr h="38148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3.  Performance on Tests Report</a:t>
                      </a:r>
                      <a:endParaRPr lang="en-US" dirty="0"/>
                    </a:p>
                  </a:txBody>
                  <a:tcPr/>
                </a:tc>
                <a:tc>
                  <a:txBody>
                    <a:bodyPr/>
                    <a:lstStyle/>
                    <a:p>
                      <a:r>
                        <a:rPr lang="en-US" dirty="0"/>
                        <a:t>11–15</a:t>
                      </a:r>
                    </a:p>
                  </a:txBody>
                  <a:tcPr/>
                </a:tc>
                <a:extLst>
                  <a:ext uri="{0D108BD9-81ED-4DB2-BD59-A6C34878D82A}">
                    <a16:rowId xmlns:a16="http://schemas.microsoft.com/office/drawing/2014/main" val="2941129689"/>
                  </a:ext>
                </a:extLst>
              </a:tr>
              <a:tr h="38148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4.  Change Reporting Time Period</a:t>
                      </a:r>
                      <a:endParaRPr lang="en-US" dirty="0"/>
                    </a:p>
                  </a:txBody>
                  <a:tcPr/>
                </a:tc>
                <a:tc>
                  <a:txBody>
                    <a:bodyPr/>
                    <a:lstStyle/>
                    <a:p>
                      <a:r>
                        <a:rPr lang="en-US" dirty="0"/>
                        <a:t>16</a:t>
                      </a:r>
                    </a:p>
                  </a:txBody>
                  <a:tcPr/>
                </a:tc>
                <a:extLst>
                  <a:ext uri="{0D108BD9-81ED-4DB2-BD59-A6C34878D82A}">
                    <a16:rowId xmlns:a16="http://schemas.microsoft.com/office/drawing/2014/main" val="3030522114"/>
                  </a:ext>
                </a:extLst>
              </a:tr>
              <a:tr h="381480">
                <a:tc>
                  <a:txBody>
                    <a:bodyPr/>
                    <a:lstStyle/>
                    <a:p>
                      <a:r>
                        <a:rPr lang="en-US" dirty="0"/>
                        <a:t>5.  Teacher, School, District and Student Reports</a:t>
                      </a:r>
                    </a:p>
                  </a:txBody>
                  <a:tcPr/>
                </a:tc>
                <a:tc>
                  <a:txBody>
                    <a:bodyPr/>
                    <a:lstStyle/>
                    <a:p>
                      <a:r>
                        <a:rPr lang="en-US" dirty="0"/>
                        <a:t>17–25</a:t>
                      </a:r>
                    </a:p>
                  </a:txBody>
                  <a:tcPr/>
                </a:tc>
                <a:extLst>
                  <a:ext uri="{0D108BD9-81ED-4DB2-BD59-A6C34878D82A}">
                    <a16:rowId xmlns:a16="http://schemas.microsoft.com/office/drawing/2014/main" val="2002759378"/>
                  </a:ext>
                </a:extLst>
              </a:tr>
              <a:tr h="38148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6.  Tests with Reporting Categories</a:t>
                      </a:r>
                      <a:endParaRPr lang="en-US" dirty="0"/>
                    </a:p>
                  </a:txBody>
                  <a:tcPr/>
                </a:tc>
                <a:tc>
                  <a:txBody>
                    <a:bodyPr/>
                    <a:lstStyle/>
                    <a:p>
                      <a:r>
                        <a:rPr lang="en-US" dirty="0"/>
                        <a:t>26–28</a:t>
                      </a:r>
                    </a:p>
                  </a:txBody>
                  <a:tcPr/>
                </a:tc>
                <a:extLst>
                  <a:ext uri="{0D108BD9-81ED-4DB2-BD59-A6C34878D82A}">
                    <a16:rowId xmlns:a16="http://schemas.microsoft.com/office/drawing/2014/main" val="2134759732"/>
                  </a:ext>
                </a:extLst>
              </a:tr>
              <a:tr h="381480">
                <a:tc>
                  <a:txBody>
                    <a:bodyPr/>
                    <a:lstStyle/>
                    <a:p>
                      <a:r>
                        <a:rPr lang="en-US" dirty="0"/>
                        <a:t>7.  Print &amp; Export Data</a:t>
                      </a:r>
                    </a:p>
                  </a:txBody>
                  <a:tcPr/>
                </a:tc>
                <a:tc>
                  <a:txBody>
                    <a:bodyPr/>
                    <a:lstStyle/>
                    <a:p>
                      <a:r>
                        <a:rPr lang="en-US" dirty="0"/>
                        <a:t>29–32</a:t>
                      </a:r>
                    </a:p>
                  </a:txBody>
                  <a:tcPr/>
                </a:tc>
                <a:extLst>
                  <a:ext uri="{0D108BD9-81ED-4DB2-BD59-A6C34878D82A}">
                    <a16:rowId xmlns:a16="http://schemas.microsoft.com/office/drawing/2014/main" val="3341720200"/>
                  </a:ext>
                </a:extLst>
              </a:tr>
              <a:tr h="381480">
                <a:tc>
                  <a:txBody>
                    <a:bodyPr/>
                    <a:lstStyle/>
                    <a:p>
                      <a:r>
                        <a:rPr lang="en-US" dirty="0"/>
                        <a:t>8.  Generate ISRs &amp; Student Data Files</a:t>
                      </a:r>
                    </a:p>
                  </a:txBody>
                  <a:tcPr/>
                </a:tc>
                <a:tc>
                  <a:txBody>
                    <a:bodyPr/>
                    <a:lstStyle/>
                    <a:p>
                      <a:r>
                        <a:rPr lang="en-US" dirty="0"/>
                        <a:t>33–35</a:t>
                      </a:r>
                    </a:p>
                  </a:txBody>
                  <a:tcPr/>
                </a:tc>
                <a:extLst>
                  <a:ext uri="{0D108BD9-81ED-4DB2-BD59-A6C34878D82A}">
                    <a16:rowId xmlns:a16="http://schemas.microsoft.com/office/drawing/2014/main" val="3359544565"/>
                  </a:ext>
                </a:extLst>
              </a:tr>
              <a:tr h="381480">
                <a:tc>
                  <a:txBody>
                    <a:bodyPr/>
                    <a:lstStyle/>
                    <a:p>
                      <a:r>
                        <a:rPr lang="en-US" dirty="0"/>
                        <a:t>9.  Create Rosters</a:t>
                      </a:r>
                    </a:p>
                  </a:txBody>
                  <a:tcPr/>
                </a:tc>
                <a:tc>
                  <a:txBody>
                    <a:bodyPr/>
                    <a:lstStyle/>
                    <a:p>
                      <a:r>
                        <a:rPr lang="en-US" dirty="0"/>
                        <a:t>36–39</a:t>
                      </a:r>
                    </a:p>
                  </a:txBody>
                  <a:tcPr/>
                </a:tc>
                <a:extLst>
                  <a:ext uri="{0D108BD9-81ED-4DB2-BD59-A6C34878D82A}">
                    <a16:rowId xmlns:a16="http://schemas.microsoft.com/office/drawing/2014/main" val="591848701"/>
                  </a:ext>
                </a:extLst>
              </a:tr>
              <a:tr h="38148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10. Use the Longitudinal Report &amp; the Demographic Breakdown Report</a:t>
                      </a:r>
                      <a:endParaRPr lang="en-US" dirty="0"/>
                    </a:p>
                  </a:txBody>
                  <a:tcPr/>
                </a:tc>
                <a:tc>
                  <a:txBody>
                    <a:bodyPr/>
                    <a:lstStyle/>
                    <a:p>
                      <a:r>
                        <a:rPr lang="en-US" dirty="0"/>
                        <a:t>40–44</a:t>
                      </a:r>
                    </a:p>
                  </a:txBody>
                  <a:tcPr/>
                </a:tc>
                <a:extLst>
                  <a:ext uri="{0D108BD9-81ED-4DB2-BD59-A6C34878D82A}">
                    <a16:rowId xmlns:a16="http://schemas.microsoft.com/office/drawing/2014/main" val="2219342906"/>
                  </a:ext>
                </a:extLst>
              </a:tr>
              <a:tr h="381480">
                <a:tc>
                  <a:txBody>
                    <a:bodyPr/>
                    <a:lstStyle/>
                    <a:p>
                      <a:r>
                        <a:rPr lang="en-US" dirty="0"/>
                        <a:t>11. Contact Information &amp; The CRS Series</a:t>
                      </a:r>
                    </a:p>
                  </a:txBody>
                  <a:tcPr/>
                </a:tc>
                <a:tc>
                  <a:txBody>
                    <a:bodyPr/>
                    <a:lstStyle/>
                    <a:p>
                      <a:r>
                        <a:rPr lang="en-US" dirty="0"/>
                        <a:t>45–46</a:t>
                      </a:r>
                    </a:p>
                  </a:txBody>
                  <a:tcPr/>
                </a:tc>
                <a:extLst>
                  <a:ext uri="{0D108BD9-81ED-4DB2-BD59-A6C34878D82A}">
                    <a16:rowId xmlns:a16="http://schemas.microsoft.com/office/drawing/2014/main" val="1844388920"/>
                  </a:ext>
                </a:extLst>
              </a:tr>
            </a:tbl>
          </a:graphicData>
        </a:graphic>
      </p:graphicFrame>
    </p:spTree>
    <p:extLst>
      <p:ext uri="{BB962C8B-B14F-4D97-AF65-F5344CB8AC3E}">
        <p14:creationId xmlns:p14="http://schemas.microsoft.com/office/powerpoint/2010/main" val="747381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121E42-A4C1-4B01-A50E-369C844D6C62}"/>
              </a:ext>
            </a:extLst>
          </p:cNvPr>
          <p:cNvSpPr>
            <a:spLocks noGrp="1"/>
          </p:cNvSpPr>
          <p:nvPr>
            <p:ph type="title"/>
          </p:nvPr>
        </p:nvSpPr>
        <p:spPr/>
        <p:txBody>
          <a:bodyPr>
            <a:normAutofit fontScale="90000"/>
          </a:bodyPr>
          <a:lstStyle/>
          <a:p>
            <a:r>
              <a:rPr lang="en-US" dirty="0"/>
              <a:t>School-Level Users: School Performance on Test Report—Roster Tab</a:t>
            </a:r>
          </a:p>
        </p:txBody>
      </p:sp>
      <p:sp>
        <p:nvSpPr>
          <p:cNvPr id="3" name="Slide Number Placeholder 2">
            <a:extLst>
              <a:ext uri="{FF2B5EF4-FFF2-40B4-BE49-F238E27FC236}">
                <a16:creationId xmlns:a16="http://schemas.microsoft.com/office/drawing/2014/main" id="{FCBDE2AA-CEC8-45DD-B03F-9D50898BC83F}"/>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grpSp>
        <p:nvGrpSpPr>
          <p:cNvPr id="14" name="Group 13">
            <a:extLst>
              <a:ext uri="{FF2B5EF4-FFF2-40B4-BE49-F238E27FC236}">
                <a16:creationId xmlns:a16="http://schemas.microsoft.com/office/drawing/2014/main" id="{D3009F0E-4241-4534-96C8-B21FB1C0F436}"/>
              </a:ext>
            </a:extLst>
          </p:cNvPr>
          <p:cNvGrpSpPr/>
          <p:nvPr/>
        </p:nvGrpSpPr>
        <p:grpSpPr>
          <a:xfrm>
            <a:off x="1333501" y="784620"/>
            <a:ext cx="9524998" cy="5301658"/>
            <a:chOff x="1333501" y="784620"/>
            <a:chExt cx="9524998" cy="5301658"/>
          </a:xfrm>
        </p:grpSpPr>
        <p:grpSp>
          <p:nvGrpSpPr>
            <p:cNvPr id="22" name="Group 21">
              <a:extLst>
                <a:ext uri="{FF2B5EF4-FFF2-40B4-BE49-F238E27FC236}">
                  <a16:creationId xmlns:a16="http://schemas.microsoft.com/office/drawing/2014/main" id="{317DA8EB-DB46-443D-9F89-2DBC4AED9C25}"/>
                </a:ext>
              </a:extLst>
            </p:cNvPr>
            <p:cNvGrpSpPr/>
            <p:nvPr/>
          </p:nvGrpSpPr>
          <p:grpSpPr>
            <a:xfrm>
              <a:off x="1333501" y="784620"/>
              <a:ext cx="9524998" cy="5301658"/>
              <a:chOff x="1333501" y="784620"/>
              <a:chExt cx="9524998" cy="5301658"/>
            </a:xfrm>
          </p:grpSpPr>
          <p:grpSp>
            <p:nvGrpSpPr>
              <p:cNvPr id="6" name="Group 5" descr="School Performance on Test report, Roster tab.&#10;">
                <a:extLst>
                  <a:ext uri="{FF2B5EF4-FFF2-40B4-BE49-F238E27FC236}">
                    <a16:creationId xmlns:a16="http://schemas.microsoft.com/office/drawing/2014/main" id="{40666401-6B34-4E43-81E1-6E3819708456}"/>
                  </a:ext>
                </a:extLst>
              </p:cNvPr>
              <p:cNvGrpSpPr/>
              <p:nvPr/>
            </p:nvGrpSpPr>
            <p:grpSpPr>
              <a:xfrm>
                <a:off x="1333501" y="784620"/>
                <a:ext cx="9524998" cy="5288760"/>
                <a:chOff x="1333501" y="784620"/>
                <a:chExt cx="9524998" cy="5288760"/>
              </a:xfrm>
            </p:grpSpPr>
            <p:grpSp>
              <p:nvGrpSpPr>
                <p:cNvPr id="23" name="Group 22">
                  <a:extLst>
                    <a:ext uri="{FF2B5EF4-FFF2-40B4-BE49-F238E27FC236}">
                      <a16:creationId xmlns:a16="http://schemas.microsoft.com/office/drawing/2014/main" id="{A62B423B-1C2B-4983-8F8C-D6D6B627A57C}"/>
                    </a:ext>
                  </a:extLst>
                </p:cNvPr>
                <p:cNvGrpSpPr/>
                <p:nvPr/>
              </p:nvGrpSpPr>
              <p:grpSpPr>
                <a:xfrm>
                  <a:off x="1333501" y="784620"/>
                  <a:ext cx="9524998" cy="5288760"/>
                  <a:chOff x="1333501" y="784620"/>
                  <a:chExt cx="9524998" cy="5288760"/>
                </a:xfrm>
              </p:grpSpPr>
              <p:grpSp>
                <p:nvGrpSpPr>
                  <p:cNvPr id="13" name="Group 12">
                    <a:extLst>
                      <a:ext uri="{FF2B5EF4-FFF2-40B4-BE49-F238E27FC236}">
                        <a16:creationId xmlns:a16="http://schemas.microsoft.com/office/drawing/2014/main" id="{6ECD716C-1B0C-4F3C-9817-EA0910BCAF9C}"/>
                      </a:ext>
                    </a:extLst>
                  </p:cNvPr>
                  <p:cNvGrpSpPr/>
                  <p:nvPr/>
                </p:nvGrpSpPr>
                <p:grpSpPr>
                  <a:xfrm>
                    <a:off x="1333501" y="784620"/>
                    <a:ext cx="9524998" cy="5288760"/>
                    <a:chOff x="1333501" y="784620"/>
                    <a:chExt cx="9524998" cy="5288760"/>
                  </a:xfrm>
                </p:grpSpPr>
                <p:pic>
                  <p:nvPicPr>
                    <p:cNvPr id="7" name="Picture 6">
                      <a:extLst>
                        <a:ext uri="{FF2B5EF4-FFF2-40B4-BE49-F238E27FC236}">
                          <a16:creationId xmlns:a16="http://schemas.microsoft.com/office/drawing/2014/main" id="{5D2E8306-F9C3-4AF6-8B4C-3791154FB63C}"/>
                        </a:ext>
                      </a:extLst>
                    </p:cNvPr>
                    <p:cNvPicPr>
                      <a:picLocks noChangeAspect="1"/>
                    </p:cNvPicPr>
                    <p:nvPr/>
                  </p:nvPicPr>
                  <p:blipFill>
                    <a:blip r:embed="rId3"/>
                    <a:stretch>
                      <a:fillRect/>
                    </a:stretch>
                  </p:blipFill>
                  <p:spPr>
                    <a:xfrm>
                      <a:off x="1333501" y="784620"/>
                      <a:ext cx="9524998" cy="528876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9" name="Rectangle 8">
                      <a:extLst>
                        <a:ext uri="{FF2B5EF4-FFF2-40B4-BE49-F238E27FC236}">
                          <a16:creationId xmlns:a16="http://schemas.microsoft.com/office/drawing/2014/main" id="{413F0911-741A-424F-9750-9DCD4874B8FB}"/>
                        </a:ext>
                      </a:extLst>
                    </p:cNvPr>
                    <p:cNvSpPr/>
                    <p:nvPr/>
                  </p:nvSpPr>
                  <p:spPr>
                    <a:xfrm>
                      <a:off x="2126256" y="4329630"/>
                      <a:ext cx="870333" cy="16525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3565A"/>
                          </a:solidFill>
                          <a:effectLst/>
                          <a:uLnTx/>
                          <a:uFillTx/>
                          <a:latin typeface="Open Sans" panose="020B0606030504020204" pitchFamily="34" charset="0"/>
                          <a:ea typeface="Open Sans" panose="020B0606030504020204" pitchFamily="34" charset="0"/>
                          <a:cs typeface="Open Sans" panose="020B0606030504020204" pitchFamily="34" charset="0"/>
                        </a:rPr>
                        <a:t>DT1Gr3Math</a:t>
                      </a:r>
                    </a:p>
                  </p:txBody>
                </p:sp>
                <p:sp>
                  <p:nvSpPr>
                    <p:cNvPr id="10" name="Rectangle 9">
                      <a:extLst>
                        <a:ext uri="{FF2B5EF4-FFF2-40B4-BE49-F238E27FC236}">
                          <a16:creationId xmlns:a16="http://schemas.microsoft.com/office/drawing/2014/main" id="{05AD0030-E101-4E69-912C-43562914ABA9}"/>
                        </a:ext>
                      </a:extLst>
                    </p:cNvPr>
                    <p:cNvSpPr/>
                    <p:nvPr/>
                  </p:nvSpPr>
                  <p:spPr>
                    <a:xfrm>
                      <a:off x="2126255" y="4790502"/>
                      <a:ext cx="870333" cy="165252"/>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3565A"/>
                          </a:solidFill>
                          <a:effectLst/>
                          <a:uLnTx/>
                          <a:uFillTx/>
                          <a:latin typeface="Open Sans" panose="020B0606030504020204" pitchFamily="34" charset="0"/>
                          <a:ea typeface="Open Sans" panose="020B0606030504020204" pitchFamily="34" charset="0"/>
                          <a:cs typeface="Open Sans" panose="020B0606030504020204" pitchFamily="34" charset="0"/>
                        </a:rPr>
                        <a:t>DT2Gr3Math</a:t>
                      </a:r>
                    </a:p>
                  </p:txBody>
                </p:sp>
                <p:sp>
                  <p:nvSpPr>
                    <p:cNvPr id="11" name="Rectangle 10">
                      <a:extLst>
                        <a:ext uri="{FF2B5EF4-FFF2-40B4-BE49-F238E27FC236}">
                          <a16:creationId xmlns:a16="http://schemas.microsoft.com/office/drawing/2014/main" id="{0C5F9E71-4F68-433D-ACCA-B1B36AF6DF5C}"/>
                        </a:ext>
                      </a:extLst>
                    </p:cNvPr>
                    <p:cNvSpPr/>
                    <p:nvPr/>
                  </p:nvSpPr>
                  <p:spPr>
                    <a:xfrm>
                      <a:off x="2126254" y="5714082"/>
                      <a:ext cx="870333" cy="165252"/>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3565A"/>
                          </a:solidFill>
                          <a:effectLst/>
                          <a:uLnTx/>
                          <a:uFillTx/>
                          <a:latin typeface="Open Sans" panose="020B0606030504020204" pitchFamily="34" charset="0"/>
                          <a:ea typeface="Open Sans" panose="020B0606030504020204" pitchFamily="34" charset="0"/>
                          <a:cs typeface="Open Sans" panose="020B0606030504020204" pitchFamily="34" charset="0"/>
                        </a:rPr>
                        <a:t>DT4Gr3Math</a:t>
                      </a:r>
                    </a:p>
                  </p:txBody>
                </p:sp>
                <p:sp>
                  <p:nvSpPr>
                    <p:cNvPr id="12" name="Rectangle 11">
                      <a:extLst>
                        <a:ext uri="{FF2B5EF4-FFF2-40B4-BE49-F238E27FC236}">
                          <a16:creationId xmlns:a16="http://schemas.microsoft.com/office/drawing/2014/main" id="{53F2E10F-DA38-4C46-8059-DAE65319A4F9}"/>
                        </a:ext>
                      </a:extLst>
                    </p:cNvPr>
                    <p:cNvSpPr/>
                    <p:nvPr/>
                  </p:nvSpPr>
                  <p:spPr>
                    <a:xfrm>
                      <a:off x="2126253" y="5253210"/>
                      <a:ext cx="870333" cy="16525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3565A"/>
                          </a:solidFill>
                          <a:effectLst/>
                          <a:uLnTx/>
                          <a:uFillTx/>
                          <a:latin typeface="Open Sans" panose="020B0606030504020204" pitchFamily="34" charset="0"/>
                          <a:ea typeface="Open Sans" panose="020B0606030504020204" pitchFamily="34" charset="0"/>
                          <a:cs typeface="Open Sans" panose="020B0606030504020204" pitchFamily="34" charset="0"/>
                        </a:rPr>
                        <a:t>DT3Gr3Math</a:t>
                      </a:r>
                    </a:p>
                  </p:txBody>
                </p:sp>
              </p:grpSp>
              <p:sp>
                <p:nvSpPr>
                  <p:cNvPr id="20" name="Rectangle 19">
                    <a:extLst>
                      <a:ext uri="{FF2B5EF4-FFF2-40B4-BE49-F238E27FC236}">
                        <a16:creationId xmlns:a16="http://schemas.microsoft.com/office/drawing/2014/main" id="{F883A62F-FD2B-4A52-BED7-901947352E28}"/>
                      </a:ext>
                    </a:extLst>
                  </p:cNvPr>
                  <p:cNvSpPr/>
                  <p:nvPr/>
                </p:nvSpPr>
                <p:spPr>
                  <a:xfrm>
                    <a:off x="5409283" y="2071170"/>
                    <a:ext cx="727112" cy="400220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grpSp>
            <p:pic>
              <p:nvPicPr>
                <p:cNvPr id="26" name="Picture 25" descr="Text&#10;&#10;Description automatically generated">
                  <a:extLst>
                    <a:ext uri="{FF2B5EF4-FFF2-40B4-BE49-F238E27FC236}">
                      <a16:creationId xmlns:a16="http://schemas.microsoft.com/office/drawing/2014/main" id="{FC3C7F53-5C3E-4978-899C-E536514202E9}"/>
                    </a:ext>
                  </a:extLst>
                </p:cNvPr>
                <p:cNvPicPr>
                  <a:picLocks noChangeAspect="1"/>
                </p:cNvPicPr>
                <p:nvPr/>
              </p:nvPicPr>
              <p:blipFill rotWithShape="1">
                <a:blip r:embed="rId4">
                  <a:extLst>
                    <a:ext uri="{28A0092B-C50C-407E-A947-70E740481C1C}">
                      <a14:useLocalDpi xmlns:a14="http://schemas.microsoft.com/office/drawing/2010/main" val="0"/>
                    </a:ext>
                  </a:extLst>
                </a:blip>
                <a:srcRect l="15500" t="5604" r="9356" b="7169"/>
                <a:stretch/>
              </p:blipFill>
              <p:spPr>
                <a:xfrm>
                  <a:off x="9540608" y="1057619"/>
                  <a:ext cx="898621" cy="233076"/>
                </a:xfrm>
                <a:prstGeom prst="rect">
                  <a:avLst/>
                </a:prstGeom>
              </p:spPr>
            </p:pic>
          </p:grpSp>
          <p:pic>
            <p:nvPicPr>
              <p:cNvPr id="8" name="Picture 7">
                <a:extLst>
                  <a:ext uri="{FF2B5EF4-FFF2-40B4-BE49-F238E27FC236}">
                    <a16:creationId xmlns:a16="http://schemas.microsoft.com/office/drawing/2014/main" id="{07BA22A7-76D1-47C7-83E9-4BD8B46F8395}"/>
                  </a:ext>
                </a:extLst>
              </p:cNvPr>
              <p:cNvPicPr>
                <a:picLocks noChangeAspect="1"/>
              </p:cNvPicPr>
              <p:nvPr/>
            </p:nvPicPr>
            <p:blipFill>
              <a:blip r:embed="rId5"/>
              <a:stretch>
                <a:fillRect/>
              </a:stretch>
            </p:blipFill>
            <p:spPr>
              <a:xfrm>
                <a:off x="8549089" y="1811100"/>
                <a:ext cx="1861691" cy="3144654"/>
              </a:xfrm>
              <a:prstGeom prst="rect">
                <a:avLst/>
              </a:prstGeom>
            </p:spPr>
          </p:pic>
          <p:pic>
            <p:nvPicPr>
              <p:cNvPr id="16" name="Picture 15">
                <a:extLst>
                  <a:ext uri="{FF2B5EF4-FFF2-40B4-BE49-F238E27FC236}">
                    <a16:creationId xmlns:a16="http://schemas.microsoft.com/office/drawing/2014/main" id="{7671BE65-DDC0-48E4-B00A-A56A23DFDE5C}"/>
                  </a:ext>
                </a:extLst>
              </p:cNvPr>
              <p:cNvPicPr>
                <a:picLocks noChangeAspect="1"/>
              </p:cNvPicPr>
              <p:nvPr/>
            </p:nvPicPr>
            <p:blipFill>
              <a:blip r:embed="rId6"/>
              <a:stretch>
                <a:fillRect/>
              </a:stretch>
            </p:blipFill>
            <p:spPr>
              <a:xfrm>
                <a:off x="1752771" y="1067992"/>
                <a:ext cx="8914034" cy="696519"/>
              </a:xfrm>
              <a:prstGeom prst="rect">
                <a:avLst/>
              </a:prstGeom>
            </p:spPr>
          </p:pic>
          <p:pic>
            <p:nvPicPr>
              <p:cNvPr id="18" name="Picture 17">
                <a:extLst>
                  <a:ext uri="{FF2B5EF4-FFF2-40B4-BE49-F238E27FC236}">
                    <a16:creationId xmlns:a16="http://schemas.microsoft.com/office/drawing/2014/main" id="{9A10BDAA-8D51-4173-9FAD-D4F2FF591C78}"/>
                  </a:ext>
                </a:extLst>
              </p:cNvPr>
              <p:cNvPicPr>
                <a:picLocks noChangeAspect="1"/>
              </p:cNvPicPr>
              <p:nvPr/>
            </p:nvPicPr>
            <p:blipFill>
              <a:blip r:embed="rId7"/>
              <a:stretch>
                <a:fillRect/>
              </a:stretch>
            </p:blipFill>
            <p:spPr>
              <a:xfrm>
                <a:off x="8549087" y="4931846"/>
                <a:ext cx="1861691" cy="642727"/>
              </a:xfrm>
              <a:prstGeom prst="rect">
                <a:avLst/>
              </a:prstGeom>
            </p:spPr>
          </p:pic>
          <p:pic>
            <p:nvPicPr>
              <p:cNvPr id="21" name="Picture 20">
                <a:extLst>
                  <a:ext uri="{FF2B5EF4-FFF2-40B4-BE49-F238E27FC236}">
                    <a16:creationId xmlns:a16="http://schemas.microsoft.com/office/drawing/2014/main" id="{2791F408-E88C-4493-9205-60D26EC14BCB}"/>
                  </a:ext>
                </a:extLst>
              </p:cNvPr>
              <p:cNvPicPr>
                <a:picLocks noChangeAspect="1"/>
              </p:cNvPicPr>
              <p:nvPr/>
            </p:nvPicPr>
            <p:blipFill>
              <a:blip r:embed="rId7"/>
              <a:stretch>
                <a:fillRect/>
              </a:stretch>
            </p:blipFill>
            <p:spPr>
              <a:xfrm>
                <a:off x="8549087" y="5443551"/>
                <a:ext cx="1861691" cy="642727"/>
              </a:xfrm>
              <a:prstGeom prst="rect">
                <a:avLst/>
              </a:prstGeom>
            </p:spPr>
          </p:pic>
        </p:grpSp>
        <p:sp>
          <p:nvSpPr>
            <p:cNvPr id="24" name="Rectangle 23">
              <a:extLst>
                <a:ext uri="{FF2B5EF4-FFF2-40B4-BE49-F238E27FC236}">
                  <a16:creationId xmlns:a16="http://schemas.microsoft.com/office/drawing/2014/main" id="{030C61B3-2F55-4280-ACDB-E8BC61E16867}"/>
                </a:ext>
              </a:extLst>
            </p:cNvPr>
            <p:cNvSpPr/>
            <p:nvPr/>
          </p:nvSpPr>
          <p:spPr>
            <a:xfrm>
              <a:off x="1752771" y="1067992"/>
              <a:ext cx="2495844" cy="37154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9" name="Rectangle 28">
              <a:extLst>
                <a:ext uri="{FF2B5EF4-FFF2-40B4-BE49-F238E27FC236}">
                  <a16:creationId xmlns:a16="http://schemas.microsoft.com/office/drawing/2014/main" id="{FFBD492A-57CB-4040-8B05-639FF2549E21}"/>
                </a:ext>
              </a:extLst>
            </p:cNvPr>
            <p:cNvSpPr/>
            <p:nvPr/>
          </p:nvSpPr>
          <p:spPr>
            <a:xfrm>
              <a:off x="8549084" y="1814416"/>
              <a:ext cx="1861691" cy="425896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pic>
          <p:nvPicPr>
            <p:cNvPr id="4" name="Picture 3">
              <a:extLst>
                <a:ext uri="{FF2B5EF4-FFF2-40B4-BE49-F238E27FC236}">
                  <a16:creationId xmlns:a16="http://schemas.microsoft.com/office/drawing/2014/main" id="{955260D1-00A0-4F46-80FB-43C0462E25E3}"/>
                </a:ext>
              </a:extLst>
            </p:cNvPr>
            <p:cNvPicPr>
              <a:picLocks noChangeAspect="1"/>
            </p:cNvPicPr>
            <p:nvPr/>
          </p:nvPicPr>
          <p:blipFill>
            <a:blip r:embed="rId8"/>
            <a:stretch>
              <a:fillRect/>
            </a:stretch>
          </p:blipFill>
          <p:spPr>
            <a:xfrm>
              <a:off x="1333501" y="812006"/>
              <a:ext cx="6372225" cy="228600"/>
            </a:xfrm>
            <a:prstGeom prst="rect">
              <a:avLst/>
            </a:prstGeom>
          </p:spPr>
        </p:pic>
      </p:grpSp>
    </p:spTree>
    <p:extLst>
      <p:ext uri="{BB962C8B-B14F-4D97-AF65-F5344CB8AC3E}">
        <p14:creationId xmlns:p14="http://schemas.microsoft.com/office/powerpoint/2010/main" val="496378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643AC4-2808-4E2F-B008-BFDAE400F327}"/>
              </a:ext>
            </a:extLst>
          </p:cNvPr>
          <p:cNvSpPr>
            <a:spLocks noGrp="1"/>
          </p:cNvSpPr>
          <p:nvPr>
            <p:ph type="title"/>
          </p:nvPr>
        </p:nvSpPr>
        <p:spPr/>
        <p:txBody>
          <a:bodyPr>
            <a:normAutofit fontScale="90000"/>
          </a:bodyPr>
          <a:lstStyle/>
          <a:p>
            <a:r>
              <a:rPr lang="en-US" dirty="0"/>
              <a:t>School-Level Users: School Performance on Test Report—Student Tab</a:t>
            </a:r>
          </a:p>
        </p:txBody>
      </p:sp>
      <p:sp>
        <p:nvSpPr>
          <p:cNvPr id="3" name="Slide Number Placeholder 2">
            <a:extLst>
              <a:ext uri="{FF2B5EF4-FFF2-40B4-BE49-F238E27FC236}">
                <a16:creationId xmlns:a16="http://schemas.microsoft.com/office/drawing/2014/main" id="{B46DD0B2-2B8F-4209-82BA-00F20104418A}"/>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grpSp>
        <p:nvGrpSpPr>
          <p:cNvPr id="6" name="Group 5">
            <a:extLst>
              <a:ext uri="{FF2B5EF4-FFF2-40B4-BE49-F238E27FC236}">
                <a16:creationId xmlns:a16="http://schemas.microsoft.com/office/drawing/2014/main" id="{E1211936-55BD-444D-AA6D-8CB75EC56D7A}"/>
              </a:ext>
            </a:extLst>
          </p:cNvPr>
          <p:cNvGrpSpPr/>
          <p:nvPr/>
        </p:nvGrpSpPr>
        <p:grpSpPr>
          <a:xfrm>
            <a:off x="374784" y="996150"/>
            <a:ext cx="11442432" cy="4865614"/>
            <a:chOff x="374784" y="996150"/>
            <a:chExt cx="11442432" cy="4865614"/>
          </a:xfrm>
        </p:grpSpPr>
        <p:pic>
          <p:nvPicPr>
            <p:cNvPr id="17" name="Picture 16">
              <a:extLst>
                <a:ext uri="{FF2B5EF4-FFF2-40B4-BE49-F238E27FC236}">
                  <a16:creationId xmlns:a16="http://schemas.microsoft.com/office/drawing/2014/main" id="{1E9FF867-E451-4061-B706-B3B995E25580}"/>
                </a:ext>
              </a:extLst>
            </p:cNvPr>
            <p:cNvPicPr>
              <a:picLocks noChangeAspect="1"/>
            </p:cNvPicPr>
            <p:nvPr/>
          </p:nvPicPr>
          <p:blipFill>
            <a:blip r:embed="rId3"/>
            <a:stretch>
              <a:fillRect/>
            </a:stretch>
          </p:blipFill>
          <p:spPr>
            <a:xfrm>
              <a:off x="374784" y="996236"/>
              <a:ext cx="11442432" cy="4865528"/>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8" name="Rectangle 17">
              <a:extLst>
                <a:ext uri="{FF2B5EF4-FFF2-40B4-BE49-F238E27FC236}">
                  <a16:creationId xmlns:a16="http://schemas.microsoft.com/office/drawing/2014/main" id="{46851AF7-9BC1-4243-A24B-DE90013635CF}"/>
                </a:ext>
              </a:extLst>
            </p:cNvPr>
            <p:cNvSpPr/>
            <p:nvPr/>
          </p:nvSpPr>
          <p:spPr>
            <a:xfrm>
              <a:off x="2165366" y="1346772"/>
              <a:ext cx="1258058" cy="37154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9" name="Graphic 18" descr="Cursor with solid fill">
              <a:extLst>
                <a:ext uri="{FF2B5EF4-FFF2-40B4-BE49-F238E27FC236}">
                  <a16:creationId xmlns:a16="http://schemas.microsoft.com/office/drawing/2014/main" id="{D64CEC51-69FB-4D27-B5A1-696CC7F3951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80864" y="4993954"/>
              <a:ext cx="594348" cy="605176"/>
            </a:xfrm>
            <a:prstGeom prst="rect">
              <a:avLst/>
            </a:prstGeom>
          </p:spPr>
        </p:pic>
        <p:pic>
          <p:nvPicPr>
            <p:cNvPr id="4" name="Picture 3">
              <a:extLst>
                <a:ext uri="{FF2B5EF4-FFF2-40B4-BE49-F238E27FC236}">
                  <a16:creationId xmlns:a16="http://schemas.microsoft.com/office/drawing/2014/main" id="{3FC8E830-7F3E-43B8-838C-3F2368E14970}"/>
                </a:ext>
              </a:extLst>
            </p:cNvPr>
            <p:cNvPicPr>
              <a:picLocks noChangeAspect="1"/>
            </p:cNvPicPr>
            <p:nvPr/>
          </p:nvPicPr>
          <p:blipFill>
            <a:blip r:embed="rId6"/>
            <a:stretch>
              <a:fillRect/>
            </a:stretch>
          </p:blipFill>
          <p:spPr>
            <a:xfrm>
              <a:off x="374784" y="996150"/>
              <a:ext cx="7323310" cy="262720"/>
            </a:xfrm>
            <a:prstGeom prst="rect">
              <a:avLst/>
            </a:prstGeom>
          </p:spPr>
        </p:pic>
      </p:grpSp>
    </p:spTree>
    <p:extLst>
      <p:ext uri="{BB962C8B-B14F-4D97-AF65-F5344CB8AC3E}">
        <p14:creationId xmlns:p14="http://schemas.microsoft.com/office/powerpoint/2010/main" val="797561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643AC4-2808-4E2F-B008-BFDAE400F327}"/>
              </a:ext>
            </a:extLst>
          </p:cNvPr>
          <p:cNvSpPr>
            <a:spLocks noGrp="1"/>
          </p:cNvSpPr>
          <p:nvPr>
            <p:ph type="title"/>
          </p:nvPr>
        </p:nvSpPr>
        <p:spPr/>
        <p:txBody>
          <a:bodyPr/>
          <a:lstStyle/>
          <a:p>
            <a:r>
              <a:rPr lang="en-US" dirty="0"/>
              <a:t>School-Level Users: Student Performance on Test</a:t>
            </a:r>
          </a:p>
        </p:txBody>
      </p:sp>
      <p:sp>
        <p:nvSpPr>
          <p:cNvPr id="3" name="Slide Number Placeholder 2">
            <a:extLst>
              <a:ext uri="{FF2B5EF4-FFF2-40B4-BE49-F238E27FC236}">
                <a16:creationId xmlns:a16="http://schemas.microsoft.com/office/drawing/2014/main" id="{B46DD0B2-2B8F-4209-82BA-00F20104418A}"/>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grpSp>
        <p:nvGrpSpPr>
          <p:cNvPr id="6" name="Group 5">
            <a:extLst>
              <a:ext uri="{FF2B5EF4-FFF2-40B4-BE49-F238E27FC236}">
                <a16:creationId xmlns:a16="http://schemas.microsoft.com/office/drawing/2014/main" id="{EFF1F063-7D85-4A03-9D7F-AF6316EA58B7}"/>
              </a:ext>
            </a:extLst>
          </p:cNvPr>
          <p:cNvGrpSpPr/>
          <p:nvPr/>
        </p:nvGrpSpPr>
        <p:grpSpPr>
          <a:xfrm>
            <a:off x="426230" y="1188243"/>
            <a:ext cx="11442432" cy="3125059"/>
            <a:chOff x="426230" y="1188243"/>
            <a:chExt cx="11442432" cy="3125059"/>
          </a:xfrm>
        </p:grpSpPr>
        <p:pic>
          <p:nvPicPr>
            <p:cNvPr id="7" name="Picture 6">
              <a:extLst>
                <a:ext uri="{FF2B5EF4-FFF2-40B4-BE49-F238E27FC236}">
                  <a16:creationId xmlns:a16="http://schemas.microsoft.com/office/drawing/2014/main" id="{DB4D2710-5366-4895-8A31-EA37D2BC037B}"/>
                </a:ext>
              </a:extLst>
            </p:cNvPr>
            <p:cNvPicPr>
              <a:picLocks noChangeAspect="1"/>
            </p:cNvPicPr>
            <p:nvPr/>
          </p:nvPicPr>
          <p:blipFill>
            <a:blip r:embed="rId3"/>
            <a:stretch>
              <a:fillRect/>
            </a:stretch>
          </p:blipFill>
          <p:spPr>
            <a:xfrm>
              <a:off x="426230" y="1188243"/>
              <a:ext cx="11442432" cy="312505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21" name="Rectangle 20">
              <a:extLst>
                <a:ext uri="{FF2B5EF4-FFF2-40B4-BE49-F238E27FC236}">
                  <a16:creationId xmlns:a16="http://schemas.microsoft.com/office/drawing/2014/main" id="{1349AE54-2874-4987-9932-2B10DFB94D8A}"/>
                </a:ext>
              </a:extLst>
            </p:cNvPr>
            <p:cNvSpPr/>
            <p:nvPr/>
          </p:nvSpPr>
          <p:spPr>
            <a:xfrm>
              <a:off x="7872761" y="2364059"/>
              <a:ext cx="356839" cy="183995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4" name="Picture 3">
              <a:extLst>
                <a:ext uri="{FF2B5EF4-FFF2-40B4-BE49-F238E27FC236}">
                  <a16:creationId xmlns:a16="http://schemas.microsoft.com/office/drawing/2014/main" id="{CAAB2279-25EF-4A6F-B6E4-5AE592DF4B46}"/>
                </a:ext>
              </a:extLst>
            </p:cNvPr>
            <p:cNvPicPr>
              <a:picLocks noChangeAspect="1"/>
            </p:cNvPicPr>
            <p:nvPr/>
          </p:nvPicPr>
          <p:blipFill>
            <a:blip r:embed="rId4"/>
            <a:stretch>
              <a:fillRect/>
            </a:stretch>
          </p:blipFill>
          <p:spPr>
            <a:xfrm>
              <a:off x="426230" y="1188243"/>
              <a:ext cx="8603470" cy="202832"/>
            </a:xfrm>
            <a:prstGeom prst="rect">
              <a:avLst/>
            </a:prstGeom>
          </p:spPr>
        </p:pic>
      </p:grpSp>
    </p:spTree>
    <p:extLst>
      <p:ext uri="{BB962C8B-B14F-4D97-AF65-F5344CB8AC3E}">
        <p14:creationId xmlns:p14="http://schemas.microsoft.com/office/powerpoint/2010/main" val="225363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121E42-A4C1-4B01-A50E-369C844D6C62}"/>
              </a:ext>
            </a:extLst>
          </p:cNvPr>
          <p:cNvSpPr>
            <a:spLocks noGrp="1"/>
          </p:cNvSpPr>
          <p:nvPr>
            <p:ph type="title"/>
          </p:nvPr>
        </p:nvSpPr>
        <p:spPr/>
        <p:txBody>
          <a:bodyPr/>
          <a:lstStyle/>
          <a:p>
            <a:r>
              <a:rPr lang="en-US" dirty="0"/>
              <a:t>District-Level Users: District Performance on Tests Report</a:t>
            </a:r>
          </a:p>
        </p:txBody>
      </p:sp>
      <p:sp>
        <p:nvSpPr>
          <p:cNvPr id="3" name="Slide Number Placeholder 2">
            <a:extLst>
              <a:ext uri="{FF2B5EF4-FFF2-40B4-BE49-F238E27FC236}">
                <a16:creationId xmlns:a16="http://schemas.microsoft.com/office/drawing/2014/main" id="{FCBDE2AA-CEC8-45DD-B03F-9D50898BC83F}"/>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9" name="Picture 8">
            <a:extLst>
              <a:ext uri="{FF2B5EF4-FFF2-40B4-BE49-F238E27FC236}">
                <a16:creationId xmlns:a16="http://schemas.microsoft.com/office/drawing/2014/main" id="{089CD368-CBD0-4AF5-91E8-759E2BEE6238}"/>
              </a:ext>
            </a:extLst>
          </p:cNvPr>
          <p:cNvPicPr>
            <a:picLocks noChangeAspect="1"/>
          </p:cNvPicPr>
          <p:nvPr/>
        </p:nvPicPr>
        <p:blipFill>
          <a:blip r:embed="rId3"/>
          <a:stretch>
            <a:fillRect/>
          </a:stretch>
        </p:blipFill>
        <p:spPr>
          <a:xfrm>
            <a:off x="379552" y="922489"/>
            <a:ext cx="11416207" cy="5013021"/>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3" name="Rectangle 12">
            <a:extLst>
              <a:ext uri="{FF2B5EF4-FFF2-40B4-BE49-F238E27FC236}">
                <a16:creationId xmlns:a16="http://schemas.microsoft.com/office/drawing/2014/main" id="{E1841C69-038D-4DCD-AC2C-722B62059B96}"/>
              </a:ext>
            </a:extLst>
          </p:cNvPr>
          <p:cNvSpPr/>
          <p:nvPr/>
        </p:nvSpPr>
        <p:spPr>
          <a:xfrm>
            <a:off x="4820862" y="1910475"/>
            <a:ext cx="4311987" cy="402503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pic>
        <p:nvPicPr>
          <p:cNvPr id="14" name="Graphic 13" descr="Cursor with solid fill">
            <a:extLst>
              <a:ext uri="{FF2B5EF4-FFF2-40B4-BE49-F238E27FC236}">
                <a16:creationId xmlns:a16="http://schemas.microsoft.com/office/drawing/2014/main" id="{D22E6E6E-4EEC-49E9-976C-66FC0A61EB1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19732" y="5584968"/>
            <a:ext cx="594348" cy="605176"/>
          </a:xfrm>
          <a:prstGeom prst="rect">
            <a:avLst/>
          </a:prstGeom>
        </p:spPr>
      </p:pic>
      <p:pic>
        <p:nvPicPr>
          <p:cNvPr id="15" name="Picture 14">
            <a:extLst>
              <a:ext uri="{FF2B5EF4-FFF2-40B4-BE49-F238E27FC236}">
                <a16:creationId xmlns:a16="http://schemas.microsoft.com/office/drawing/2014/main" id="{26C77B9B-1A89-4DB0-95F7-B1B501689D73}"/>
              </a:ext>
            </a:extLst>
          </p:cNvPr>
          <p:cNvPicPr>
            <a:picLocks noChangeAspect="1"/>
          </p:cNvPicPr>
          <p:nvPr/>
        </p:nvPicPr>
        <p:blipFill>
          <a:blip r:embed="rId6"/>
          <a:stretch>
            <a:fillRect/>
          </a:stretch>
        </p:blipFill>
        <p:spPr>
          <a:xfrm>
            <a:off x="661291" y="2127907"/>
            <a:ext cx="1671450" cy="860619"/>
          </a:xfrm>
          <a:prstGeom prst="rect">
            <a:avLst/>
          </a:prstGeom>
        </p:spPr>
      </p:pic>
    </p:spTree>
    <p:extLst>
      <p:ext uri="{BB962C8B-B14F-4D97-AF65-F5344CB8AC3E}">
        <p14:creationId xmlns:p14="http://schemas.microsoft.com/office/powerpoint/2010/main" val="992003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28323DB-4501-478A-86CF-D407CDB727BE}"/>
              </a:ext>
            </a:extLst>
          </p:cNvPr>
          <p:cNvPicPr>
            <a:picLocks noChangeAspect="1"/>
          </p:cNvPicPr>
          <p:nvPr/>
        </p:nvPicPr>
        <p:blipFill>
          <a:blip r:embed="rId3"/>
          <a:stretch>
            <a:fillRect/>
          </a:stretch>
        </p:blipFill>
        <p:spPr>
          <a:xfrm>
            <a:off x="426230" y="905256"/>
            <a:ext cx="6666297" cy="351331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5" name="Title 4">
            <a:extLst>
              <a:ext uri="{FF2B5EF4-FFF2-40B4-BE49-F238E27FC236}">
                <a16:creationId xmlns:a16="http://schemas.microsoft.com/office/drawing/2014/main" id="{F4643AC4-2808-4E2F-B008-BFDAE400F327}"/>
              </a:ext>
            </a:extLst>
          </p:cNvPr>
          <p:cNvSpPr>
            <a:spLocks noGrp="1"/>
          </p:cNvSpPr>
          <p:nvPr>
            <p:ph type="title"/>
          </p:nvPr>
        </p:nvSpPr>
        <p:spPr/>
        <p:txBody>
          <a:bodyPr/>
          <a:lstStyle/>
          <a:p>
            <a:r>
              <a:rPr lang="en-US" dirty="0"/>
              <a:t>Access the Student Portfolio Report</a:t>
            </a:r>
          </a:p>
        </p:txBody>
      </p:sp>
      <p:grpSp>
        <p:nvGrpSpPr>
          <p:cNvPr id="2" name="Group 1" descr="School Performance on Test report showing a Student ID number being copied and pasted in the Enter Student ID search field. A name being clicked in a teacher's My Students table.&#10;">
            <a:extLst>
              <a:ext uri="{FF2B5EF4-FFF2-40B4-BE49-F238E27FC236}">
                <a16:creationId xmlns:a16="http://schemas.microsoft.com/office/drawing/2014/main" id="{18EA279C-3D83-49D5-9FB7-28B86DED9301}"/>
              </a:ext>
            </a:extLst>
          </p:cNvPr>
          <p:cNvGrpSpPr/>
          <p:nvPr/>
        </p:nvGrpSpPr>
        <p:grpSpPr>
          <a:xfrm>
            <a:off x="1651789" y="991422"/>
            <a:ext cx="5780742" cy="3015001"/>
            <a:chOff x="1710955" y="965432"/>
            <a:chExt cx="5780742" cy="3015001"/>
          </a:xfrm>
        </p:grpSpPr>
        <p:sp>
          <p:nvSpPr>
            <p:cNvPr id="14" name="Rectangle 13">
              <a:extLst>
                <a:ext uri="{FF2B5EF4-FFF2-40B4-BE49-F238E27FC236}">
                  <a16:creationId xmlns:a16="http://schemas.microsoft.com/office/drawing/2014/main" id="{CA9291AC-2EA5-4DF6-926D-B8A550E0910B}"/>
                </a:ext>
              </a:extLst>
            </p:cNvPr>
            <p:cNvSpPr/>
            <p:nvPr/>
          </p:nvSpPr>
          <p:spPr>
            <a:xfrm>
              <a:off x="5514689" y="1510412"/>
              <a:ext cx="779496" cy="13649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pic>
          <p:nvPicPr>
            <p:cNvPr id="21" name="Graphic 20" descr="Cursor with solid fill">
              <a:extLst>
                <a:ext uri="{FF2B5EF4-FFF2-40B4-BE49-F238E27FC236}">
                  <a16:creationId xmlns:a16="http://schemas.microsoft.com/office/drawing/2014/main" id="{98633186-EF11-48C5-82FF-8A1E11357AF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40252" y="965432"/>
              <a:ext cx="551445" cy="551445"/>
            </a:xfrm>
            <a:prstGeom prst="rect">
              <a:avLst/>
            </a:prstGeom>
          </p:spPr>
        </p:pic>
        <p:cxnSp>
          <p:nvCxnSpPr>
            <p:cNvPr id="23" name="Straight Arrow Connector 22">
              <a:extLst>
                <a:ext uri="{FF2B5EF4-FFF2-40B4-BE49-F238E27FC236}">
                  <a16:creationId xmlns:a16="http://schemas.microsoft.com/office/drawing/2014/main" id="{7E2E65E8-A9FF-433A-B869-E7B27E4CF127}"/>
                </a:ext>
              </a:extLst>
            </p:cNvPr>
            <p:cNvCxnSpPr>
              <a:cxnSpLocks/>
              <a:stCxn id="25" idx="6"/>
            </p:cNvCxnSpPr>
            <p:nvPr/>
          </p:nvCxnSpPr>
          <p:spPr>
            <a:xfrm flipV="1">
              <a:off x="2446297" y="1130968"/>
              <a:ext cx="3384783" cy="270447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D0C9621C-6751-4F44-95DA-DA8441CF61F0}"/>
                </a:ext>
              </a:extLst>
            </p:cNvPr>
            <p:cNvSpPr/>
            <p:nvPr/>
          </p:nvSpPr>
          <p:spPr>
            <a:xfrm>
              <a:off x="1710955" y="3690455"/>
              <a:ext cx="735342" cy="28997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grpSp>
      <p:sp>
        <p:nvSpPr>
          <p:cNvPr id="3" name="Slide Number Placeholder 2">
            <a:extLst>
              <a:ext uri="{FF2B5EF4-FFF2-40B4-BE49-F238E27FC236}">
                <a16:creationId xmlns:a16="http://schemas.microsoft.com/office/drawing/2014/main" id="{B46DD0B2-2B8F-4209-82BA-00F20104418A}"/>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9" name="Picture 8" descr="Graphical user interface, application&#10;&#10;Description automatically generated">
            <a:extLst>
              <a:ext uri="{FF2B5EF4-FFF2-40B4-BE49-F238E27FC236}">
                <a16:creationId xmlns:a16="http://schemas.microsoft.com/office/drawing/2014/main" id="{B2435478-BC47-4D97-BE8D-965D3F4EA28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51684" y="2359130"/>
            <a:ext cx="7190049" cy="3763496"/>
          </a:xfrm>
          <a:prstGeom prst="rect">
            <a:avLst/>
          </a:prstGeom>
        </p:spPr>
      </p:pic>
      <p:pic>
        <p:nvPicPr>
          <p:cNvPr id="38" name="Graphic 37" descr="Cursor with solid fill">
            <a:extLst>
              <a:ext uri="{FF2B5EF4-FFF2-40B4-BE49-F238E27FC236}">
                <a16:creationId xmlns:a16="http://schemas.microsoft.com/office/drawing/2014/main" id="{BD645BBC-1118-4A05-A71B-A6793B57735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26417" y="5571181"/>
            <a:ext cx="551445" cy="551445"/>
          </a:xfrm>
          <a:prstGeom prst="rect">
            <a:avLst/>
          </a:prstGeom>
        </p:spPr>
      </p:pic>
    </p:spTree>
    <p:extLst>
      <p:ext uri="{BB962C8B-B14F-4D97-AF65-F5344CB8AC3E}">
        <p14:creationId xmlns:p14="http://schemas.microsoft.com/office/powerpoint/2010/main" val="28167339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643AC4-2808-4E2F-B008-BFDAE400F327}"/>
              </a:ext>
            </a:extLst>
          </p:cNvPr>
          <p:cNvSpPr>
            <a:spLocks noGrp="1"/>
          </p:cNvSpPr>
          <p:nvPr>
            <p:ph type="title"/>
          </p:nvPr>
        </p:nvSpPr>
        <p:spPr/>
        <p:txBody>
          <a:bodyPr/>
          <a:lstStyle/>
          <a:p>
            <a:r>
              <a:rPr lang="en-US" dirty="0"/>
              <a:t>Ways to Use the Student Portfolio Report</a:t>
            </a:r>
          </a:p>
        </p:txBody>
      </p:sp>
      <p:pic>
        <p:nvPicPr>
          <p:cNvPr id="4" name="Picture 3">
            <a:extLst>
              <a:ext uri="{FF2B5EF4-FFF2-40B4-BE49-F238E27FC236}">
                <a16:creationId xmlns:a16="http://schemas.microsoft.com/office/drawing/2014/main" id="{96FBE73F-65B1-45EC-9B85-D80C537DE263}"/>
              </a:ext>
            </a:extLst>
          </p:cNvPr>
          <p:cNvPicPr>
            <a:picLocks noChangeAspect="1"/>
          </p:cNvPicPr>
          <p:nvPr/>
        </p:nvPicPr>
        <p:blipFill>
          <a:blip r:embed="rId3"/>
          <a:stretch>
            <a:fillRect/>
          </a:stretch>
        </p:blipFill>
        <p:spPr>
          <a:xfrm>
            <a:off x="224975" y="940795"/>
            <a:ext cx="11442431" cy="478929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pSp>
        <p:nvGrpSpPr>
          <p:cNvPr id="43" name="Group 42" descr="Sample Student Portfolio report with School Year option open in the Filters panel, and the comparison rows displayed.">
            <a:extLst>
              <a:ext uri="{FF2B5EF4-FFF2-40B4-BE49-F238E27FC236}">
                <a16:creationId xmlns:a16="http://schemas.microsoft.com/office/drawing/2014/main" id="{26893868-6900-4087-8A34-19D959628BE3}"/>
              </a:ext>
            </a:extLst>
          </p:cNvPr>
          <p:cNvGrpSpPr/>
          <p:nvPr/>
        </p:nvGrpSpPr>
        <p:grpSpPr>
          <a:xfrm>
            <a:off x="161162" y="1043882"/>
            <a:ext cx="10156948" cy="3974545"/>
            <a:chOff x="161162" y="1043882"/>
            <a:chExt cx="10156948" cy="3974545"/>
          </a:xfrm>
        </p:grpSpPr>
        <p:sp>
          <p:nvSpPr>
            <p:cNvPr id="35" name="Flowchart: Connector 34">
              <a:extLst>
                <a:ext uri="{FF2B5EF4-FFF2-40B4-BE49-F238E27FC236}">
                  <a16:creationId xmlns:a16="http://schemas.microsoft.com/office/drawing/2014/main" id="{EBF55813-A03F-4D49-8867-EAC719565226}"/>
                </a:ext>
              </a:extLst>
            </p:cNvPr>
            <p:cNvSpPr/>
            <p:nvPr/>
          </p:nvSpPr>
          <p:spPr>
            <a:xfrm>
              <a:off x="161162" y="2442881"/>
              <a:ext cx="342583" cy="316699"/>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Franklin Gothic Book" panose="020B0503020102020204"/>
                  <a:ea typeface="+mn-ea"/>
                  <a:cs typeface="+mn-cs"/>
                </a:rPr>
                <a:t>1</a:t>
              </a:r>
            </a:p>
          </p:txBody>
        </p:sp>
        <p:sp>
          <p:nvSpPr>
            <p:cNvPr id="36" name="Flowchart: Connector 35">
              <a:extLst>
                <a:ext uri="{FF2B5EF4-FFF2-40B4-BE49-F238E27FC236}">
                  <a16:creationId xmlns:a16="http://schemas.microsoft.com/office/drawing/2014/main" id="{54AB4144-781E-4BFB-9C37-A4174B5C1D05}"/>
                </a:ext>
              </a:extLst>
            </p:cNvPr>
            <p:cNvSpPr/>
            <p:nvPr/>
          </p:nvSpPr>
          <p:spPr>
            <a:xfrm>
              <a:off x="1320994" y="1360582"/>
              <a:ext cx="342583" cy="316699"/>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Franklin Gothic Book" panose="020B0503020102020204"/>
                  <a:ea typeface="+mn-ea"/>
                  <a:cs typeface="+mn-cs"/>
                </a:rPr>
                <a:t>2</a:t>
              </a:r>
            </a:p>
          </p:txBody>
        </p:sp>
        <p:sp>
          <p:nvSpPr>
            <p:cNvPr id="37" name="Flowchart: Connector 36">
              <a:extLst>
                <a:ext uri="{FF2B5EF4-FFF2-40B4-BE49-F238E27FC236}">
                  <a16:creationId xmlns:a16="http://schemas.microsoft.com/office/drawing/2014/main" id="{7B7FFF07-7A61-40F3-A99B-BB5D38456895}"/>
                </a:ext>
              </a:extLst>
            </p:cNvPr>
            <p:cNvSpPr/>
            <p:nvPr/>
          </p:nvSpPr>
          <p:spPr>
            <a:xfrm>
              <a:off x="4482174" y="3714055"/>
              <a:ext cx="342583" cy="316699"/>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Franklin Gothic Book" panose="020B0503020102020204"/>
                  <a:ea typeface="+mn-ea"/>
                  <a:cs typeface="+mn-cs"/>
                </a:rPr>
                <a:t>3</a:t>
              </a:r>
            </a:p>
          </p:txBody>
        </p:sp>
        <p:sp>
          <p:nvSpPr>
            <p:cNvPr id="38" name="Flowchart: Connector 37">
              <a:extLst>
                <a:ext uri="{FF2B5EF4-FFF2-40B4-BE49-F238E27FC236}">
                  <a16:creationId xmlns:a16="http://schemas.microsoft.com/office/drawing/2014/main" id="{1B1D59A2-53CC-4057-A101-D1E6A865AFCB}"/>
                </a:ext>
              </a:extLst>
            </p:cNvPr>
            <p:cNvSpPr/>
            <p:nvPr/>
          </p:nvSpPr>
          <p:spPr>
            <a:xfrm>
              <a:off x="8800403" y="1202232"/>
              <a:ext cx="342583" cy="316699"/>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Franklin Gothic Book" panose="020B0503020102020204"/>
                  <a:ea typeface="+mn-ea"/>
                  <a:cs typeface="+mn-cs"/>
                </a:rPr>
                <a:t>4</a:t>
              </a:r>
            </a:p>
          </p:txBody>
        </p:sp>
        <p:sp>
          <p:nvSpPr>
            <p:cNvPr id="39" name="Flowchart: Connector 38">
              <a:extLst>
                <a:ext uri="{FF2B5EF4-FFF2-40B4-BE49-F238E27FC236}">
                  <a16:creationId xmlns:a16="http://schemas.microsoft.com/office/drawing/2014/main" id="{82C65A80-71CE-4DB9-B5D9-A8D6CEB1A19F}"/>
                </a:ext>
              </a:extLst>
            </p:cNvPr>
            <p:cNvSpPr/>
            <p:nvPr/>
          </p:nvSpPr>
          <p:spPr>
            <a:xfrm>
              <a:off x="9975527" y="1043882"/>
              <a:ext cx="342583" cy="316699"/>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Franklin Gothic Book" panose="020B0503020102020204"/>
                  <a:ea typeface="+mn-ea"/>
                  <a:cs typeface="+mn-cs"/>
                </a:rPr>
                <a:t>5</a:t>
              </a:r>
            </a:p>
          </p:txBody>
        </p:sp>
        <p:sp>
          <p:nvSpPr>
            <p:cNvPr id="40" name="Flowchart: Connector 39">
              <a:extLst>
                <a:ext uri="{FF2B5EF4-FFF2-40B4-BE49-F238E27FC236}">
                  <a16:creationId xmlns:a16="http://schemas.microsoft.com/office/drawing/2014/main" id="{1FF0ED7D-27D6-4010-8561-4D83533BC9C6}"/>
                </a:ext>
              </a:extLst>
            </p:cNvPr>
            <p:cNvSpPr/>
            <p:nvPr/>
          </p:nvSpPr>
          <p:spPr>
            <a:xfrm>
              <a:off x="3358313" y="4701728"/>
              <a:ext cx="342583" cy="316699"/>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Franklin Gothic Book" panose="020B0503020102020204"/>
                  <a:ea typeface="+mn-ea"/>
                  <a:cs typeface="+mn-cs"/>
                </a:rPr>
                <a:t>6</a:t>
              </a:r>
            </a:p>
          </p:txBody>
        </p:sp>
      </p:grpSp>
      <p:sp>
        <p:nvSpPr>
          <p:cNvPr id="3" name="Slide Number Placeholder 2">
            <a:extLst>
              <a:ext uri="{FF2B5EF4-FFF2-40B4-BE49-F238E27FC236}">
                <a16:creationId xmlns:a16="http://schemas.microsoft.com/office/drawing/2014/main" id="{B46DD0B2-2B8F-4209-82BA-00F20104418A}"/>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12456124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643AC4-2808-4E2F-B008-BFDAE400F327}"/>
              </a:ext>
            </a:extLst>
          </p:cNvPr>
          <p:cNvSpPr>
            <a:spLocks noGrp="1"/>
          </p:cNvSpPr>
          <p:nvPr>
            <p:ph type="title"/>
          </p:nvPr>
        </p:nvSpPr>
        <p:spPr/>
        <p:txBody>
          <a:bodyPr/>
          <a:lstStyle/>
          <a:p>
            <a:r>
              <a:rPr lang="en-US" dirty="0"/>
              <a:t>Tests with Reporting Categories</a:t>
            </a:r>
          </a:p>
        </p:txBody>
      </p:sp>
      <p:sp>
        <p:nvSpPr>
          <p:cNvPr id="3" name="Slide Number Placeholder 2">
            <a:extLst>
              <a:ext uri="{FF2B5EF4-FFF2-40B4-BE49-F238E27FC236}">
                <a16:creationId xmlns:a16="http://schemas.microsoft.com/office/drawing/2014/main" id="{B46DD0B2-2B8F-4209-82BA-00F20104418A}"/>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grpSp>
        <p:nvGrpSpPr>
          <p:cNvPr id="2" name="Group 1">
            <a:extLst>
              <a:ext uri="{FF2B5EF4-FFF2-40B4-BE49-F238E27FC236}">
                <a16:creationId xmlns:a16="http://schemas.microsoft.com/office/drawing/2014/main" id="{87066A13-56E1-4700-910D-9C0FEB170396}"/>
              </a:ext>
            </a:extLst>
          </p:cNvPr>
          <p:cNvGrpSpPr/>
          <p:nvPr/>
        </p:nvGrpSpPr>
        <p:grpSpPr>
          <a:xfrm>
            <a:off x="740125" y="1046748"/>
            <a:ext cx="10711750" cy="5025892"/>
            <a:chOff x="541421" y="1046748"/>
            <a:chExt cx="10711750" cy="5025892"/>
          </a:xfrm>
        </p:grpSpPr>
        <p:pic>
          <p:nvPicPr>
            <p:cNvPr id="7" name="Picture 6">
              <a:extLst>
                <a:ext uri="{FF2B5EF4-FFF2-40B4-BE49-F238E27FC236}">
                  <a16:creationId xmlns:a16="http://schemas.microsoft.com/office/drawing/2014/main" id="{046078D1-E8AE-4FAC-A503-19F853CBC4EB}"/>
                </a:ext>
              </a:extLst>
            </p:cNvPr>
            <p:cNvPicPr>
              <a:picLocks noChangeAspect="1"/>
            </p:cNvPicPr>
            <p:nvPr/>
          </p:nvPicPr>
          <p:blipFill>
            <a:blip r:embed="rId3"/>
            <a:stretch>
              <a:fillRect/>
            </a:stretch>
          </p:blipFill>
          <p:spPr>
            <a:xfrm>
              <a:off x="541421" y="1046748"/>
              <a:ext cx="10711750" cy="5025892"/>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F1A93B6B-A001-405F-9FF3-9D4D9B0316AF}"/>
                </a:ext>
              </a:extLst>
            </p:cNvPr>
            <p:cNvSpPr/>
            <p:nvPr/>
          </p:nvSpPr>
          <p:spPr>
            <a:xfrm>
              <a:off x="4093748" y="2196914"/>
              <a:ext cx="6868035" cy="376321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grpSp>
    </p:spTree>
    <p:extLst>
      <p:ext uri="{BB962C8B-B14F-4D97-AF65-F5344CB8AC3E}">
        <p14:creationId xmlns:p14="http://schemas.microsoft.com/office/powerpoint/2010/main" val="35365853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643AC4-2808-4E2F-B008-BFDAE400F327}"/>
              </a:ext>
            </a:extLst>
          </p:cNvPr>
          <p:cNvSpPr>
            <a:spLocks noGrp="1"/>
          </p:cNvSpPr>
          <p:nvPr>
            <p:ph type="title"/>
          </p:nvPr>
        </p:nvSpPr>
        <p:spPr/>
        <p:txBody>
          <a:bodyPr/>
          <a:lstStyle/>
          <a:p>
            <a:r>
              <a:rPr lang="en-US" dirty="0"/>
              <a:t>Performance Measures within a Reporting Category</a:t>
            </a:r>
          </a:p>
        </p:txBody>
      </p:sp>
      <p:sp>
        <p:nvSpPr>
          <p:cNvPr id="3" name="Slide Number Placeholder 2">
            <a:extLst>
              <a:ext uri="{FF2B5EF4-FFF2-40B4-BE49-F238E27FC236}">
                <a16:creationId xmlns:a16="http://schemas.microsoft.com/office/drawing/2014/main" id="{B46DD0B2-2B8F-4209-82BA-00F20104418A}"/>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27" name="Picture 26">
            <a:extLst>
              <a:ext uri="{FF2B5EF4-FFF2-40B4-BE49-F238E27FC236}">
                <a16:creationId xmlns:a16="http://schemas.microsoft.com/office/drawing/2014/main" id="{AD6EC1E0-C82E-4434-B73A-4E6FF06FF923}"/>
              </a:ext>
            </a:extLst>
          </p:cNvPr>
          <p:cNvPicPr>
            <a:picLocks noChangeAspect="1"/>
          </p:cNvPicPr>
          <p:nvPr/>
        </p:nvPicPr>
        <p:blipFill>
          <a:blip r:embed="rId3"/>
          <a:stretch>
            <a:fillRect/>
          </a:stretch>
        </p:blipFill>
        <p:spPr>
          <a:xfrm>
            <a:off x="353327" y="929750"/>
            <a:ext cx="11442432" cy="499849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29" name="Picture 28">
            <a:extLst>
              <a:ext uri="{FF2B5EF4-FFF2-40B4-BE49-F238E27FC236}">
                <a16:creationId xmlns:a16="http://schemas.microsoft.com/office/drawing/2014/main" id="{DEB80F81-A54D-4E21-8543-DC3F234AC3A4}"/>
              </a:ext>
            </a:extLst>
          </p:cNvPr>
          <p:cNvPicPr>
            <a:picLocks noChangeAspect="1"/>
          </p:cNvPicPr>
          <p:nvPr/>
        </p:nvPicPr>
        <p:blipFill>
          <a:blip r:embed="rId4"/>
          <a:stretch>
            <a:fillRect/>
          </a:stretch>
        </p:blipFill>
        <p:spPr>
          <a:xfrm>
            <a:off x="8889482" y="1976092"/>
            <a:ext cx="2800726" cy="4596063"/>
          </a:xfrm>
          <a:prstGeom prst="rect">
            <a:avLst/>
          </a:prstGeom>
          <a:ln w="38100">
            <a:solidFill>
              <a:srgbClr val="C00000"/>
            </a:solidFill>
          </a:ln>
        </p:spPr>
      </p:pic>
    </p:spTree>
    <p:extLst>
      <p:ext uri="{BB962C8B-B14F-4D97-AF65-F5344CB8AC3E}">
        <p14:creationId xmlns:p14="http://schemas.microsoft.com/office/powerpoint/2010/main" val="2993360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080072-A51B-48B9-A349-30063C436C1C}"/>
              </a:ext>
            </a:extLst>
          </p:cNvPr>
          <p:cNvSpPr>
            <a:spLocks noGrp="1"/>
          </p:cNvSpPr>
          <p:nvPr>
            <p:ph type="title"/>
          </p:nvPr>
        </p:nvSpPr>
        <p:spPr/>
        <p:txBody>
          <a:bodyPr/>
          <a:lstStyle/>
          <a:p>
            <a:r>
              <a:rPr lang="en-US" dirty="0"/>
              <a:t>How to View Standards for Each Item in a Reporting Category</a:t>
            </a:r>
          </a:p>
        </p:txBody>
      </p:sp>
      <p:sp>
        <p:nvSpPr>
          <p:cNvPr id="3" name="Slide Number Placeholder 2">
            <a:extLst>
              <a:ext uri="{FF2B5EF4-FFF2-40B4-BE49-F238E27FC236}">
                <a16:creationId xmlns:a16="http://schemas.microsoft.com/office/drawing/2014/main" id="{4A20FFEC-84BA-4C04-83AD-42E616C61AC8}"/>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6" name="Picture 5">
            <a:extLst>
              <a:ext uri="{FF2B5EF4-FFF2-40B4-BE49-F238E27FC236}">
                <a16:creationId xmlns:a16="http://schemas.microsoft.com/office/drawing/2014/main" id="{DDA3D289-FBAA-45BB-8C49-2F8B2BEE5D77}"/>
              </a:ext>
            </a:extLst>
          </p:cNvPr>
          <p:cNvPicPr>
            <a:picLocks noChangeAspect="1"/>
          </p:cNvPicPr>
          <p:nvPr/>
        </p:nvPicPr>
        <p:blipFill>
          <a:blip r:embed="rId3"/>
          <a:stretch>
            <a:fillRect/>
          </a:stretch>
        </p:blipFill>
        <p:spPr>
          <a:xfrm>
            <a:off x="198120" y="1008202"/>
            <a:ext cx="11795759" cy="484159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3" name="Rectangle 12">
            <a:extLst>
              <a:ext uri="{FF2B5EF4-FFF2-40B4-BE49-F238E27FC236}">
                <a16:creationId xmlns:a16="http://schemas.microsoft.com/office/drawing/2014/main" id="{815C6AF8-E38A-4546-B65F-607BFED946C8}"/>
              </a:ext>
            </a:extLst>
          </p:cNvPr>
          <p:cNvSpPr/>
          <p:nvPr/>
        </p:nvSpPr>
        <p:spPr>
          <a:xfrm>
            <a:off x="4359463" y="1611745"/>
            <a:ext cx="1534561" cy="23908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A25702CE-5177-4D42-9E1A-C45B0D3A2F56}"/>
              </a:ext>
            </a:extLst>
          </p:cNvPr>
          <p:cNvSpPr/>
          <p:nvPr/>
        </p:nvSpPr>
        <p:spPr>
          <a:xfrm>
            <a:off x="6095999" y="2711595"/>
            <a:ext cx="2442073" cy="236718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4015873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643AC4-2808-4E2F-B008-BFDAE400F327}"/>
              </a:ext>
            </a:extLst>
          </p:cNvPr>
          <p:cNvSpPr>
            <a:spLocks noGrp="1"/>
          </p:cNvSpPr>
          <p:nvPr>
            <p:ph type="title"/>
          </p:nvPr>
        </p:nvSpPr>
        <p:spPr/>
        <p:txBody>
          <a:bodyPr/>
          <a:lstStyle/>
          <a:p>
            <a:r>
              <a:rPr lang="en-US" dirty="0"/>
              <a:t>Print &amp; Export Data</a:t>
            </a:r>
          </a:p>
        </p:txBody>
      </p:sp>
      <p:sp>
        <p:nvSpPr>
          <p:cNvPr id="3" name="Slide Number Placeholder 2">
            <a:extLst>
              <a:ext uri="{FF2B5EF4-FFF2-40B4-BE49-F238E27FC236}">
                <a16:creationId xmlns:a16="http://schemas.microsoft.com/office/drawing/2014/main" id="{B46DD0B2-2B8F-4209-82BA-00F20104418A}"/>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11" name="Picture 10">
            <a:extLst>
              <a:ext uri="{FF2B5EF4-FFF2-40B4-BE49-F238E27FC236}">
                <a16:creationId xmlns:a16="http://schemas.microsoft.com/office/drawing/2014/main" id="{871A0A11-4D0C-4B30-8F1F-16E9F46FD57B}"/>
              </a:ext>
            </a:extLst>
          </p:cNvPr>
          <p:cNvPicPr>
            <a:picLocks noChangeAspect="1"/>
          </p:cNvPicPr>
          <p:nvPr/>
        </p:nvPicPr>
        <p:blipFill>
          <a:blip r:embed="rId3"/>
          <a:stretch>
            <a:fillRect/>
          </a:stretch>
        </p:blipFill>
        <p:spPr>
          <a:xfrm>
            <a:off x="2209946" y="804442"/>
            <a:ext cx="3576017" cy="524911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F6E118F1-0DFE-457B-B68D-2520EA15B91E}"/>
              </a:ext>
            </a:extLst>
          </p:cNvPr>
          <p:cNvPicPr>
            <a:picLocks noChangeAspect="1"/>
          </p:cNvPicPr>
          <p:nvPr/>
        </p:nvPicPr>
        <p:blipFill>
          <a:blip r:embed="rId4"/>
          <a:stretch>
            <a:fillRect/>
          </a:stretch>
        </p:blipFill>
        <p:spPr>
          <a:xfrm>
            <a:off x="6406039" y="1432175"/>
            <a:ext cx="4257675" cy="446722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3" name="Flowchart: Connector 12">
            <a:extLst>
              <a:ext uri="{FF2B5EF4-FFF2-40B4-BE49-F238E27FC236}">
                <a16:creationId xmlns:a16="http://schemas.microsoft.com/office/drawing/2014/main" id="{FF09F060-C9BD-4D7C-A330-667E17F9B17C}"/>
              </a:ext>
            </a:extLst>
          </p:cNvPr>
          <p:cNvSpPr/>
          <p:nvPr/>
        </p:nvSpPr>
        <p:spPr>
          <a:xfrm>
            <a:off x="3855904" y="3283026"/>
            <a:ext cx="1035585" cy="627961"/>
          </a:xfrm>
          <a:prstGeom prst="flowChartConnector">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
        <p:nvSpPr>
          <p:cNvPr id="14" name="Flowchart: Connector 13">
            <a:extLst>
              <a:ext uri="{FF2B5EF4-FFF2-40B4-BE49-F238E27FC236}">
                <a16:creationId xmlns:a16="http://schemas.microsoft.com/office/drawing/2014/main" id="{929910EF-4643-4A12-A529-88A4A66FB258}"/>
              </a:ext>
            </a:extLst>
          </p:cNvPr>
          <p:cNvSpPr/>
          <p:nvPr/>
        </p:nvSpPr>
        <p:spPr>
          <a:xfrm>
            <a:off x="6367106" y="3393556"/>
            <a:ext cx="450852" cy="406900"/>
          </a:xfrm>
          <a:prstGeom prst="flowChartConnector">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64519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41E339-9567-4AAB-A3DD-695CB61E3FBC}"/>
              </a:ext>
            </a:extLst>
          </p:cNvPr>
          <p:cNvSpPr>
            <a:spLocks noGrp="1"/>
          </p:cNvSpPr>
          <p:nvPr>
            <p:ph type="title"/>
          </p:nvPr>
        </p:nvSpPr>
        <p:spPr/>
        <p:txBody>
          <a:bodyPr/>
          <a:lstStyle/>
          <a:p>
            <a:r>
              <a:rPr lang="en-US" dirty="0"/>
              <a:t>Log In to Centralized Reporting</a:t>
            </a:r>
          </a:p>
        </p:txBody>
      </p:sp>
      <p:sp>
        <p:nvSpPr>
          <p:cNvPr id="3" name="Slide Number Placeholder 2">
            <a:extLst>
              <a:ext uri="{FF2B5EF4-FFF2-40B4-BE49-F238E27FC236}">
                <a16:creationId xmlns:a16="http://schemas.microsoft.com/office/drawing/2014/main" id="{16B21FF0-463D-4A9E-A10E-D1C576A18550}"/>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grpSp>
        <p:nvGrpSpPr>
          <p:cNvPr id="2" name="Group 1">
            <a:extLst>
              <a:ext uri="{FF2B5EF4-FFF2-40B4-BE49-F238E27FC236}">
                <a16:creationId xmlns:a16="http://schemas.microsoft.com/office/drawing/2014/main" id="{9A734543-6247-4931-8E19-470E085D1290}"/>
              </a:ext>
            </a:extLst>
          </p:cNvPr>
          <p:cNvGrpSpPr/>
          <p:nvPr/>
        </p:nvGrpSpPr>
        <p:grpSpPr>
          <a:xfrm>
            <a:off x="309260" y="778462"/>
            <a:ext cx="11573481" cy="5366392"/>
            <a:chOff x="84221" y="745804"/>
            <a:chExt cx="11573481" cy="5366392"/>
          </a:xfrm>
        </p:grpSpPr>
        <p:pic>
          <p:nvPicPr>
            <p:cNvPr id="36" name="Picture 35">
              <a:extLst>
                <a:ext uri="{FF2B5EF4-FFF2-40B4-BE49-F238E27FC236}">
                  <a16:creationId xmlns:a16="http://schemas.microsoft.com/office/drawing/2014/main" id="{A4DC13FC-5FD9-48C1-A818-86E83CB2713E}"/>
                </a:ext>
              </a:extLst>
            </p:cNvPr>
            <p:cNvPicPr>
              <a:picLocks noChangeAspect="1"/>
            </p:cNvPicPr>
            <p:nvPr/>
          </p:nvPicPr>
          <p:blipFill>
            <a:blip r:embed="rId3"/>
            <a:stretch>
              <a:fillRect/>
            </a:stretch>
          </p:blipFill>
          <p:spPr>
            <a:xfrm>
              <a:off x="84221" y="3297548"/>
              <a:ext cx="4774952" cy="2760614"/>
            </a:xfrm>
            <a:prstGeom prst="rect">
              <a:avLst/>
            </a:prstGeom>
            <a:ln w="12700">
              <a:solidFill>
                <a:schemeClr val="bg1">
                  <a:lumMod val="75000"/>
                </a:schemeClr>
              </a:solidFill>
            </a:ln>
          </p:spPr>
        </p:pic>
        <p:pic>
          <p:nvPicPr>
            <p:cNvPr id="28" name="Picture 27">
              <a:extLst>
                <a:ext uri="{FF2B5EF4-FFF2-40B4-BE49-F238E27FC236}">
                  <a16:creationId xmlns:a16="http://schemas.microsoft.com/office/drawing/2014/main" id="{F6CDDE4E-D46C-41DD-A7B8-5248A2E41A92}"/>
                </a:ext>
              </a:extLst>
            </p:cNvPr>
            <p:cNvPicPr>
              <a:picLocks noChangeAspect="1"/>
            </p:cNvPicPr>
            <p:nvPr/>
          </p:nvPicPr>
          <p:blipFill rotWithShape="1">
            <a:blip r:embed="rId4"/>
            <a:srcRect b="54646"/>
            <a:stretch/>
          </p:blipFill>
          <p:spPr>
            <a:xfrm>
              <a:off x="84221" y="745804"/>
              <a:ext cx="11573481" cy="2683196"/>
            </a:xfrm>
            <a:prstGeom prst="rect">
              <a:avLst/>
            </a:prstGeom>
            <a:ln w="12700">
              <a:solidFill>
                <a:schemeClr val="bg1">
                  <a:lumMod val="75000"/>
                </a:schemeClr>
              </a:solidFill>
            </a:ln>
          </p:spPr>
        </p:pic>
        <p:pic>
          <p:nvPicPr>
            <p:cNvPr id="20" name="Picture 19">
              <a:extLst>
                <a:ext uri="{FF2B5EF4-FFF2-40B4-BE49-F238E27FC236}">
                  <a16:creationId xmlns:a16="http://schemas.microsoft.com/office/drawing/2014/main" id="{884E7477-F723-40AD-9E88-37980AFDBFD9}"/>
                </a:ext>
              </a:extLst>
            </p:cNvPr>
            <p:cNvPicPr>
              <a:picLocks noChangeAspect="1"/>
            </p:cNvPicPr>
            <p:nvPr/>
          </p:nvPicPr>
          <p:blipFill>
            <a:blip r:embed="rId5"/>
            <a:stretch>
              <a:fillRect/>
            </a:stretch>
          </p:blipFill>
          <p:spPr>
            <a:xfrm>
              <a:off x="5123070" y="3429000"/>
              <a:ext cx="6534631" cy="2511748"/>
            </a:xfrm>
            <a:prstGeom prst="rect">
              <a:avLst/>
            </a:prstGeom>
            <a:ln w="12700">
              <a:solidFill>
                <a:schemeClr val="bg1">
                  <a:lumMod val="75000"/>
                </a:schemeClr>
              </a:solidFill>
            </a:ln>
            <a:effectLst/>
          </p:spPr>
        </p:pic>
        <p:pic>
          <p:nvPicPr>
            <p:cNvPr id="31" name="Graphic 30" descr="Cursor with solid fill">
              <a:extLst>
                <a:ext uri="{FF2B5EF4-FFF2-40B4-BE49-F238E27FC236}">
                  <a16:creationId xmlns:a16="http://schemas.microsoft.com/office/drawing/2014/main" id="{50DD7D03-4416-4270-8419-B36416E878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55542" y="4193952"/>
              <a:ext cx="589491" cy="661102"/>
            </a:xfrm>
            <a:prstGeom prst="rect">
              <a:avLst/>
            </a:prstGeom>
          </p:spPr>
        </p:pic>
        <p:pic>
          <p:nvPicPr>
            <p:cNvPr id="32" name="Graphic 31" descr="Cursor with solid fill">
              <a:extLst>
                <a:ext uri="{FF2B5EF4-FFF2-40B4-BE49-F238E27FC236}">
                  <a16:creationId xmlns:a16="http://schemas.microsoft.com/office/drawing/2014/main" id="{91D8EFFA-61D7-435D-A720-31F1442255C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50056" y="5448663"/>
              <a:ext cx="591659" cy="663533"/>
            </a:xfrm>
            <a:prstGeom prst="rect">
              <a:avLst/>
            </a:prstGeom>
          </p:spPr>
        </p:pic>
      </p:grpSp>
      <p:sp>
        <p:nvSpPr>
          <p:cNvPr id="4" name="Arrow: Right 3">
            <a:extLst>
              <a:ext uri="{FF2B5EF4-FFF2-40B4-BE49-F238E27FC236}">
                <a16:creationId xmlns:a16="http://schemas.microsoft.com/office/drawing/2014/main" id="{CFD5EAD6-1E31-4247-9C06-7534A665FEA1}"/>
              </a:ext>
            </a:extLst>
          </p:cNvPr>
          <p:cNvSpPr/>
          <p:nvPr/>
        </p:nvSpPr>
        <p:spPr>
          <a:xfrm>
            <a:off x="5084212" y="4442791"/>
            <a:ext cx="263896" cy="44492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5180341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643AC4-2808-4E2F-B008-BFDAE400F327}"/>
              </a:ext>
            </a:extLst>
          </p:cNvPr>
          <p:cNvSpPr>
            <a:spLocks noGrp="1"/>
          </p:cNvSpPr>
          <p:nvPr>
            <p:ph type="title"/>
          </p:nvPr>
        </p:nvSpPr>
        <p:spPr/>
        <p:txBody>
          <a:bodyPr/>
          <a:lstStyle/>
          <a:p>
            <a:r>
              <a:rPr lang="en-US" dirty="0"/>
              <a:t>Print Anything You See on Your Screen</a:t>
            </a:r>
          </a:p>
        </p:txBody>
      </p:sp>
      <p:grpSp>
        <p:nvGrpSpPr>
          <p:cNvPr id="2" name="Group 1" descr="Print button.&#10;">
            <a:extLst>
              <a:ext uri="{FF2B5EF4-FFF2-40B4-BE49-F238E27FC236}">
                <a16:creationId xmlns:a16="http://schemas.microsoft.com/office/drawing/2014/main" id="{437F6D6C-8D8B-436E-BA29-1D11B494FD98}"/>
              </a:ext>
            </a:extLst>
          </p:cNvPr>
          <p:cNvGrpSpPr/>
          <p:nvPr/>
        </p:nvGrpSpPr>
        <p:grpSpPr>
          <a:xfrm>
            <a:off x="1012051" y="800613"/>
            <a:ext cx="3752850" cy="923925"/>
            <a:chOff x="948780" y="894737"/>
            <a:chExt cx="3752850" cy="923925"/>
          </a:xfrm>
        </p:grpSpPr>
        <p:pic>
          <p:nvPicPr>
            <p:cNvPr id="4" name="Picture 3">
              <a:extLst>
                <a:ext uri="{FF2B5EF4-FFF2-40B4-BE49-F238E27FC236}">
                  <a16:creationId xmlns:a16="http://schemas.microsoft.com/office/drawing/2014/main" id="{AD01320A-3E62-4AD2-9C7F-C8C42F939F1A}"/>
                </a:ext>
              </a:extLst>
            </p:cNvPr>
            <p:cNvPicPr>
              <a:picLocks noChangeAspect="1"/>
            </p:cNvPicPr>
            <p:nvPr/>
          </p:nvPicPr>
          <p:blipFill>
            <a:blip r:embed="rId3"/>
            <a:stretch>
              <a:fillRect/>
            </a:stretch>
          </p:blipFill>
          <p:spPr>
            <a:xfrm>
              <a:off x="948780" y="894737"/>
              <a:ext cx="3752850" cy="923925"/>
            </a:xfrm>
            <a:prstGeom prst="rect">
              <a:avLst/>
            </a:prstGeom>
            <a:ln w="12700">
              <a:solidFill>
                <a:schemeClr val="bg1">
                  <a:lumMod val="75000"/>
                </a:schemeClr>
              </a:solidFill>
            </a:ln>
          </p:spPr>
        </p:pic>
        <p:sp>
          <p:nvSpPr>
            <p:cNvPr id="6" name="Oval 5">
              <a:extLst>
                <a:ext uri="{FF2B5EF4-FFF2-40B4-BE49-F238E27FC236}">
                  <a16:creationId xmlns:a16="http://schemas.microsoft.com/office/drawing/2014/main" id="{4523068E-89CA-410D-B8E8-BE98467B853B}"/>
                </a:ext>
              </a:extLst>
            </p:cNvPr>
            <p:cNvSpPr/>
            <p:nvPr/>
          </p:nvSpPr>
          <p:spPr>
            <a:xfrm>
              <a:off x="2719137" y="1130968"/>
              <a:ext cx="1022684" cy="565486"/>
            </a:xfrm>
            <a:prstGeom prst="ellipse">
              <a:avLst/>
            </a:prstGeom>
            <a:noFill/>
            <a:ln w="38100">
              <a:solidFill>
                <a:srgbClr val="8C17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grpSp>
      <p:grpSp>
        <p:nvGrpSpPr>
          <p:cNvPr id="11" name="Group 10" descr="Inbox button in the banner.&#10;">
            <a:extLst>
              <a:ext uri="{FF2B5EF4-FFF2-40B4-BE49-F238E27FC236}">
                <a16:creationId xmlns:a16="http://schemas.microsoft.com/office/drawing/2014/main" id="{7496809D-92E5-4E26-BF91-8B57D0B752EB}"/>
              </a:ext>
            </a:extLst>
          </p:cNvPr>
          <p:cNvGrpSpPr/>
          <p:nvPr/>
        </p:nvGrpSpPr>
        <p:grpSpPr>
          <a:xfrm>
            <a:off x="5115163" y="800614"/>
            <a:ext cx="6511995" cy="939978"/>
            <a:chOff x="5139226" y="894736"/>
            <a:chExt cx="6511995" cy="939978"/>
          </a:xfrm>
        </p:grpSpPr>
        <p:pic>
          <p:nvPicPr>
            <p:cNvPr id="7" name="Picture 6">
              <a:extLst>
                <a:ext uri="{FF2B5EF4-FFF2-40B4-BE49-F238E27FC236}">
                  <a16:creationId xmlns:a16="http://schemas.microsoft.com/office/drawing/2014/main" id="{6BAAD319-CCF8-4AC3-A93A-C9A631B5A5D6}"/>
                </a:ext>
              </a:extLst>
            </p:cNvPr>
            <p:cNvPicPr>
              <a:picLocks noChangeAspect="1"/>
            </p:cNvPicPr>
            <p:nvPr/>
          </p:nvPicPr>
          <p:blipFill>
            <a:blip r:embed="rId4"/>
            <a:stretch>
              <a:fillRect/>
            </a:stretch>
          </p:blipFill>
          <p:spPr>
            <a:xfrm>
              <a:off x="5139226" y="894736"/>
              <a:ext cx="6511995" cy="923924"/>
            </a:xfrm>
            <a:prstGeom prst="rect">
              <a:avLst/>
            </a:prstGeom>
            <a:ln w="12700">
              <a:solidFill>
                <a:schemeClr val="bg1">
                  <a:lumMod val="75000"/>
                </a:schemeClr>
              </a:solidFill>
            </a:ln>
          </p:spPr>
        </p:pic>
        <p:sp>
          <p:nvSpPr>
            <p:cNvPr id="8" name="Oval 7">
              <a:extLst>
                <a:ext uri="{FF2B5EF4-FFF2-40B4-BE49-F238E27FC236}">
                  <a16:creationId xmlns:a16="http://schemas.microsoft.com/office/drawing/2014/main" id="{C3B46EB7-FA63-4C1F-A0E0-3B9824F30396}"/>
                </a:ext>
              </a:extLst>
            </p:cNvPr>
            <p:cNvSpPr/>
            <p:nvPr/>
          </p:nvSpPr>
          <p:spPr>
            <a:xfrm>
              <a:off x="7471751" y="1242432"/>
              <a:ext cx="1601699" cy="59228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grpSp>
      <p:sp>
        <p:nvSpPr>
          <p:cNvPr id="3" name="Slide Number Placeholder 2">
            <a:extLst>
              <a:ext uri="{FF2B5EF4-FFF2-40B4-BE49-F238E27FC236}">
                <a16:creationId xmlns:a16="http://schemas.microsoft.com/office/drawing/2014/main" id="{B46DD0B2-2B8F-4209-82BA-00F20104418A}"/>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13" name="Picture 12">
            <a:extLst>
              <a:ext uri="{FF2B5EF4-FFF2-40B4-BE49-F238E27FC236}">
                <a16:creationId xmlns:a16="http://schemas.microsoft.com/office/drawing/2014/main" id="{0C78B6D4-F792-4694-95A6-B3970769DCCF}"/>
              </a:ext>
            </a:extLst>
          </p:cNvPr>
          <p:cNvPicPr>
            <a:picLocks noChangeAspect="1"/>
          </p:cNvPicPr>
          <p:nvPr/>
        </p:nvPicPr>
        <p:blipFill>
          <a:blip r:embed="rId5"/>
          <a:stretch>
            <a:fillRect/>
          </a:stretch>
        </p:blipFill>
        <p:spPr>
          <a:xfrm>
            <a:off x="2888476" y="1828692"/>
            <a:ext cx="6415048" cy="4228695"/>
          </a:xfrm>
          <a:prstGeom prst="rect">
            <a:avLst/>
          </a:prstGeom>
          <a:ln w="12700">
            <a:solidFill>
              <a:schemeClr val="bg1">
                <a:lumMod val="75000"/>
              </a:schemeClr>
            </a:solidFill>
          </a:ln>
          <a:effectLst>
            <a:outerShdw blurRad="50800" dist="38100" dir="8100000" algn="tr" rotWithShape="0">
              <a:prstClr val="black">
                <a:alpha val="40000"/>
              </a:prstClr>
            </a:outerShdw>
          </a:effectLst>
        </p:spPr>
      </p:pic>
      <p:pic>
        <p:nvPicPr>
          <p:cNvPr id="14" name="Graphic 13" descr="Cursor with solid fill">
            <a:extLst>
              <a:ext uri="{FF2B5EF4-FFF2-40B4-BE49-F238E27FC236}">
                <a16:creationId xmlns:a16="http://schemas.microsoft.com/office/drawing/2014/main" id="{F26BCE7A-0F79-40AC-B566-FDCA8D3DCC5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88143" y="5695697"/>
            <a:ext cx="551445" cy="551445"/>
          </a:xfrm>
          <a:prstGeom prst="rect">
            <a:avLst/>
          </a:prstGeom>
        </p:spPr>
      </p:pic>
    </p:spTree>
    <p:extLst>
      <p:ext uri="{BB962C8B-B14F-4D97-AF65-F5344CB8AC3E}">
        <p14:creationId xmlns:p14="http://schemas.microsoft.com/office/powerpoint/2010/main" val="20188200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F6AC07-DE43-48A0-B0C4-33E6711BB79C}"/>
              </a:ext>
            </a:extLst>
          </p:cNvPr>
          <p:cNvPicPr>
            <a:picLocks noChangeAspect="1"/>
          </p:cNvPicPr>
          <p:nvPr/>
        </p:nvPicPr>
        <p:blipFill>
          <a:blip r:embed="rId3"/>
          <a:stretch>
            <a:fillRect/>
          </a:stretch>
        </p:blipFill>
        <p:spPr>
          <a:xfrm>
            <a:off x="499620" y="970960"/>
            <a:ext cx="4257675" cy="4467225"/>
          </a:xfrm>
          <a:prstGeom prst="rect">
            <a:avLst/>
          </a:prstGeom>
          <a:ln w="12700">
            <a:solidFill>
              <a:srgbClr val="C00000"/>
            </a:solidFill>
          </a:ln>
          <a:effectLst>
            <a:outerShdw blurRad="50800" dist="38100" dir="2700000" algn="tl" rotWithShape="0">
              <a:prstClr val="black">
                <a:alpha val="40000"/>
              </a:prstClr>
            </a:outerShdw>
          </a:effectLst>
        </p:spPr>
      </p:pic>
      <p:sp>
        <p:nvSpPr>
          <p:cNvPr id="3" name="Slide Number Placeholder 2">
            <a:extLst>
              <a:ext uri="{FF2B5EF4-FFF2-40B4-BE49-F238E27FC236}">
                <a16:creationId xmlns:a16="http://schemas.microsoft.com/office/drawing/2014/main" id="{A73F8E76-DA73-4E29-8D9C-84029B017CCB}"/>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
        <p:nvSpPr>
          <p:cNvPr id="5" name="Title 4">
            <a:extLst>
              <a:ext uri="{FF2B5EF4-FFF2-40B4-BE49-F238E27FC236}">
                <a16:creationId xmlns:a16="http://schemas.microsoft.com/office/drawing/2014/main" id="{81B5E106-B73B-4954-A3C6-8990306B3911}"/>
              </a:ext>
            </a:extLst>
          </p:cNvPr>
          <p:cNvSpPr>
            <a:spLocks noGrp="1"/>
          </p:cNvSpPr>
          <p:nvPr>
            <p:ph type="title"/>
          </p:nvPr>
        </p:nvSpPr>
        <p:spPr/>
        <p:txBody>
          <a:bodyPr/>
          <a:lstStyle/>
          <a:p>
            <a:r>
              <a:rPr lang="en-US" dirty="0"/>
              <a:t>Export Options</a:t>
            </a:r>
          </a:p>
        </p:txBody>
      </p:sp>
      <p:pic>
        <p:nvPicPr>
          <p:cNvPr id="8" name="Picture 7" descr="Graphical user interface, text, application, email&#10;&#10;Description automatically generated">
            <a:extLst>
              <a:ext uri="{FF2B5EF4-FFF2-40B4-BE49-F238E27FC236}">
                <a16:creationId xmlns:a16="http://schemas.microsoft.com/office/drawing/2014/main" id="{842A28BB-E964-4242-A306-E351922F41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0210" y="2353182"/>
            <a:ext cx="7992222" cy="3533858"/>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9" name="Oval 8">
            <a:extLst>
              <a:ext uri="{FF2B5EF4-FFF2-40B4-BE49-F238E27FC236}">
                <a16:creationId xmlns:a16="http://schemas.microsoft.com/office/drawing/2014/main" id="{ACFF3F57-9E3B-4D88-B015-8039E395E18C}"/>
              </a:ext>
            </a:extLst>
          </p:cNvPr>
          <p:cNvSpPr/>
          <p:nvPr/>
        </p:nvSpPr>
        <p:spPr>
          <a:xfrm>
            <a:off x="477966" y="3608605"/>
            <a:ext cx="387561" cy="35821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pic>
        <p:nvPicPr>
          <p:cNvPr id="10" name="Graphic 9" descr="Cursor with solid fill">
            <a:extLst>
              <a:ext uri="{FF2B5EF4-FFF2-40B4-BE49-F238E27FC236}">
                <a16:creationId xmlns:a16="http://schemas.microsoft.com/office/drawing/2014/main" id="{A23070D7-08F3-48CE-A7FC-E1C2EB79CF4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81509" y="5285971"/>
            <a:ext cx="701615" cy="714397"/>
          </a:xfrm>
          <a:prstGeom prst="rect">
            <a:avLst/>
          </a:prstGeom>
        </p:spPr>
      </p:pic>
      <p:sp>
        <p:nvSpPr>
          <p:cNvPr id="11" name="Rectangle: Rounded Corners 10">
            <a:extLst>
              <a:ext uri="{FF2B5EF4-FFF2-40B4-BE49-F238E27FC236}">
                <a16:creationId xmlns:a16="http://schemas.microsoft.com/office/drawing/2014/main" id="{C834D14B-E506-4CF3-89FE-336975163FD2}"/>
              </a:ext>
            </a:extLst>
          </p:cNvPr>
          <p:cNvSpPr/>
          <p:nvPr/>
        </p:nvSpPr>
        <p:spPr>
          <a:xfrm>
            <a:off x="5316234" y="1761858"/>
            <a:ext cx="5567258" cy="498685"/>
          </a:xfrm>
          <a:prstGeom prst="roundRect">
            <a:avLst/>
          </a:prstGeom>
          <a:solidFill>
            <a:srgbClr val="85858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Franklin Gothic Book" panose="020B0503020102020204"/>
                <a:ea typeface="+mn-ea"/>
                <a:cs typeface="+mn-cs"/>
              </a:rPr>
              <a:t>Teachers &amp; School-Level Users</a:t>
            </a:r>
          </a:p>
        </p:txBody>
      </p:sp>
    </p:spTree>
    <p:extLst>
      <p:ext uri="{BB962C8B-B14F-4D97-AF65-F5344CB8AC3E}">
        <p14:creationId xmlns:p14="http://schemas.microsoft.com/office/powerpoint/2010/main" val="7198739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3">
            <a:extLst>
              <a:ext uri="{FF2B5EF4-FFF2-40B4-BE49-F238E27FC236}">
                <a16:creationId xmlns:a16="http://schemas.microsoft.com/office/drawing/2014/main" id="{84BD9986-0FCA-42CC-9570-10F77F204239}"/>
              </a:ext>
            </a:extLst>
          </p:cNvPr>
          <p:cNvSpPr txBox="1">
            <a:spLocks/>
          </p:cNvSpPr>
          <p:nvPr/>
        </p:nvSpPr>
        <p:spPr>
          <a:xfrm>
            <a:off x="11442432" y="6444777"/>
            <a:ext cx="706657" cy="2788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200" b="0" i="0" u="none" strike="noStrike" kern="1200" cap="none" spc="0" normalizeH="0" baseline="0" noProof="0" smtClean="0">
                <a:ln>
                  <a:noFill/>
                </a:ln>
                <a:solidFill>
                  <a:srgbClr val="FFFFFF"/>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
        <p:nvSpPr>
          <p:cNvPr id="17" name="Title 2">
            <a:extLst>
              <a:ext uri="{FF2B5EF4-FFF2-40B4-BE49-F238E27FC236}">
                <a16:creationId xmlns:a16="http://schemas.microsoft.com/office/drawing/2014/main" id="{E554DBAB-626F-4BA4-8C7C-4AC4ECE83271}"/>
              </a:ext>
            </a:extLst>
          </p:cNvPr>
          <p:cNvSpPr txBox="1">
            <a:spLocks/>
          </p:cNvSpPr>
          <p:nvPr/>
        </p:nvSpPr>
        <p:spPr>
          <a:xfrm>
            <a:off x="226977" y="-58716"/>
            <a:ext cx="11215455" cy="730840"/>
          </a:xfrm>
          <a:prstGeom prst="rect">
            <a:avLst/>
          </a:prstGeom>
        </p:spPr>
        <p:txBody>
          <a:bodyPr>
            <a:noAutofit/>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Franklin Gothic Medium" panose="020B0603020102020204"/>
                <a:ea typeface="+mj-ea"/>
                <a:cs typeface="Calibri"/>
              </a:rPr>
              <a:t>Export Options for District Users</a:t>
            </a:r>
          </a:p>
        </p:txBody>
      </p:sp>
      <p:grpSp>
        <p:nvGrpSpPr>
          <p:cNvPr id="6" name="Group 5">
            <a:extLst>
              <a:ext uri="{FF2B5EF4-FFF2-40B4-BE49-F238E27FC236}">
                <a16:creationId xmlns:a16="http://schemas.microsoft.com/office/drawing/2014/main" id="{FE911404-9A67-452C-87C1-9C28EA0E1147}"/>
              </a:ext>
            </a:extLst>
          </p:cNvPr>
          <p:cNvGrpSpPr/>
          <p:nvPr/>
        </p:nvGrpSpPr>
        <p:grpSpPr>
          <a:xfrm>
            <a:off x="1087896" y="932092"/>
            <a:ext cx="9602289" cy="4507554"/>
            <a:chOff x="3337184" y="308344"/>
            <a:chExt cx="4878762" cy="2237636"/>
          </a:xfrm>
        </p:grpSpPr>
        <p:pic>
          <p:nvPicPr>
            <p:cNvPr id="10" name="Picture 9">
              <a:extLst>
                <a:ext uri="{FF2B5EF4-FFF2-40B4-BE49-F238E27FC236}">
                  <a16:creationId xmlns:a16="http://schemas.microsoft.com/office/drawing/2014/main" id="{C4BEF5D3-72B8-438A-89F4-7871FE54603B}"/>
                </a:ext>
              </a:extLst>
            </p:cNvPr>
            <p:cNvPicPr>
              <a:picLocks noChangeAspect="1"/>
            </p:cNvPicPr>
            <p:nvPr/>
          </p:nvPicPr>
          <p:blipFill rotWithShape="1">
            <a:blip r:embed="rId3"/>
            <a:srcRect b="26367"/>
            <a:stretch/>
          </p:blipFill>
          <p:spPr>
            <a:xfrm>
              <a:off x="3338465" y="308344"/>
              <a:ext cx="4877481" cy="2237636"/>
            </a:xfrm>
            <a:prstGeom prst="rect">
              <a:avLst/>
            </a:prstGeom>
            <a:ln>
              <a:solidFill>
                <a:schemeClr val="tx1"/>
              </a:solidFill>
            </a:ln>
            <a:effectLst>
              <a:outerShdw blurRad="50800" dist="38100" dir="8100000" algn="tr" rotWithShape="0">
                <a:prstClr val="black">
                  <a:alpha val="40000"/>
                </a:prstClr>
              </a:outerShdw>
            </a:effectLst>
          </p:spPr>
        </p:pic>
        <p:sp>
          <p:nvSpPr>
            <p:cNvPr id="13" name="Oval 12">
              <a:extLst>
                <a:ext uri="{FF2B5EF4-FFF2-40B4-BE49-F238E27FC236}">
                  <a16:creationId xmlns:a16="http://schemas.microsoft.com/office/drawing/2014/main" id="{7BF9C8FD-10FE-44E3-81F2-F18F23ACB5FE}"/>
                </a:ext>
              </a:extLst>
            </p:cNvPr>
            <p:cNvSpPr/>
            <p:nvPr/>
          </p:nvSpPr>
          <p:spPr>
            <a:xfrm>
              <a:off x="4018862" y="1812746"/>
              <a:ext cx="470993" cy="44864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pic>
          <p:nvPicPr>
            <p:cNvPr id="7" name="Picture 6">
              <a:extLst>
                <a:ext uri="{FF2B5EF4-FFF2-40B4-BE49-F238E27FC236}">
                  <a16:creationId xmlns:a16="http://schemas.microsoft.com/office/drawing/2014/main" id="{E099D441-F7A0-4806-AA9B-08D520B17B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7184" y="325569"/>
              <a:ext cx="3509724" cy="265770"/>
            </a:xfrm>
            <a:prstGeom prst="rect">
              <a:avLst/>
            </a:prstGeom>
          </p:spPr>
        </p:pic>
      </p:grpSp>
      <p:sp>
        <p:nvSpPr>
          <p:cNvPr id="15" name="Rectangle 14">
            <a:extLst>
              <a:ext uri="{FF2B5EF4-FFF2-40B4-BE49-F238E27FC236}">
                <a16:creationId xmlns:a16="http://schemas.microsoft.com/office/drawing/2014/main" id="{69EA2AEA-8D20-49BE-B00A-2DF8AD27948D}"/>
              </a:ext>
            </a:extLst>
          </p:cNvPr>
          <p:cNvSpPr/>
          <p:nvPr/>
        </p:nvSpPr>
        <p:spPr>
          <a:xfrm>
            <a:off x="419100" y="834403"/>
            <a:ext cx="11439525" cy="53846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grpSp>
        <p:nvGrpSpPr>
          <p:cNvPr id="9" name="Group 8">
            <a:extLst>
              <a:ext uri="{FF2B5EF4-FFF2-40B4-BE49-F238E27FC236}">
                <a16:creationId xmlns:a16="http://schemas.microsoft.com/office/drawing/2014/main" id="{96871E48-8A35-4ADA-A4A2-E0F877C04B48}"/>
              </a:ext>
            </a:extLst>
          </p:cNvPr>
          <p:cNvGrpSpPr/>
          <p:nvPr/>
        </p:nvGrpSpPr>
        <p:grpSpPr>
          <a:xfrm>
            <a:off x="1087897" y="1016193"/>
            <a:ext cx="9599767" cy="5202826"/>
            <a:chOff x="226977" y="3084964"/>
            <a:chExt cx="5093182" cy="3039998"/>
          </a:xfrm>
        </p:grpSpPr>
        <p:sp>
          <p:nvSpPr>
            <p:cNvPr id="8" name="Rectangle: Rounded Corners 7">
              <a:extLst>
                <a:ext uri="{FF2B5EF4-FFF2-40B4-BE49-F238E27FC236}">
                  <a16:creationId xmlns:a16="http://schemas.microsoft.com/office/drawing/2014/main" id="{ECFDC66C-CA94-4F02-9796-EEAFEFCDD93D}"/>
                </a:ext>
              </a:extLst>
            </p:cNvPr>
            <p:cNvSpPr/>
            <p:nvPr/>
          </p:nvSpPr>
          <p:spPr>
            <a:xfrm>
              <a:off x="1123760" y="3084964"/>
              <a:ext cx="3142200" cy="518012"/>
            </a:xfrm>
            <a:prstGeom prst="roundRect">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Franklin Gothic Book" panose="020B0503020102020204"/>
                  <a:ea typeface="+mn-ea"/>
                  <a:cs typeface="+mn-cs"/>
                </a:rPr>
                <a:t>School and Teacher Users</a:t>
              </a:r>
            </a:p>
          </p:txBody>
        </p:sp>
        <p:pic>
          <p:nvPicPr>
            <p:cNvPr id="5" name="Picture 4">
              <a:extLst>
                <a:ext uri="{FF2B5EF4-FFF2-40B4-BE49-F238E27FC236}">
                  <a16:creationId xmlns:a16="http://schemas.microsoft.com/office/drawing/2014/main" id="{743733BF-639F-471D-84D3-68E79E00B280}"/>
                </a:ext>
              </a:extLst>
            </p:cNvPr>
            <p:cNvPicPr>
              <a:picLocks noChangeAspect="1"/>
            </p:cNvPicPr>
            <p:nvPr/>
          </p:nvPicPr>
          <p:blipFill>
            <a:blip r:embed="rId5"/>
            <a:stretch>
              <a:fillRect/>
            </a:stretch>
          </p:blipFill>
          <p:spPr>
            <a:xfrm>
              <a:off x="226977" y="3745417"/>
              <a:ext cx="5093182" cy="2379545"/>
            </a:xfrm>
            <a:prstGeom prst="rect">
              <a:avLst/>
            </a:prstGeom>
            <a:ln>
              <a:solidFill>
                <a:schemeClr val="accent1"/>
              </a:solidFill>
            </a:ln>
            <a:effectLst>
              <a:outerShdw blurRad="50800" dist="38100" dir="8100000" algn="tr" rotWithShape="0">
                <a:prstClr val="black">
                  <a:alpha val="40000"/>
                </a:prstClr>
              </a:outerShdw>
            </a:effectLst>
          </p:spPr>
        </p:pic>
      </p:grpSp>
      <p:sp>
        <p:nvSpPr>
          <p:cNvPr id="18" name="Rectangle 17">
            <a:extLst>
              <a:ext uri="{FF2B5EF4-FFF2-40B4-BE49-F238E27FC236}">
                <a16:creationId xmlns:a16="http://schemas.microsoft.com/office/drawing/2014/main" id="{79A89055-5C8A-4577-9438-1B28071467AA}"/>
              </a:ext>
            </a:extLst>
          </p:cNvPr>
          <p:cNvSpPr/>
          <p:nvPr/>
        </p:nvSpPr>
        <p:spPr>
          <a:xfrm>
            <a:off x="590550" y="834402"/>
            <a:ext cx="11439525" cy="53846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grpSp>
        <p:nvGrpSpPr>
          <p:cNvPr id="11" name="Group 10">
            <a:extLst>
              <a:ext uri="{FF2B5EF4-FFF2-40B4-BE49-F238E27FC236}">
                <a16:creationId xmlns:a16="http://schemas.microsoft.com/office/drawing/2014/main" id="{862D9AD6-D65B-4AD0-B03E-07217C7DC524}"/>
              </a:ext>
            </a:extLst>
          </p:cNvPr>
          <p:cNvGrpSpPr/>
          <p:nvPr/>
        </p:nvGrpSpPr>
        <p:grpSpPr>
          <a:xfrm>
            <a:off x="1173623" y="832144"/>
            <a:ext cx="9599766" cy="4905893"/>
            <a:chOff x="6211145" y="2971784"/>
            <a:chExt cx="5278424" cy="2957297"/>
          </a:xfrm>
        </p:grpSpPr>
        <p:pic>
          <p:nvPicPr>
            <p:cNvPr id="3" name="Picture 2">
              <a:extLst>
                <a:ext uri="{FF2B5EF4-FFF2-40B4-BE49-F238E27FC236}">
                  <a16:creationId xmlns:a16="http://schemas.microsoft.com/office/drawing/2014/main" id="{2483DD32-4A82-4182-B1EE-8E8BB9365DE0}"/>
                </a:ext>
              </a:extLst>
            </p:cNvPr>
            <p:cNvPicPr>
              <a:picLocks noChangeAspect="1"/>
            </p:cNvPicPr>
            <p:nvPr/>
          </p:nvPicPr>
          <p:blipFill>
            <a:blip r:embed="rId6"/>
            <a:stretch>
              <a:fillRect/>
            </a:stretch>
          </p:blipFill>
          <p:spPr>
            <a:xfrm>
              <a:off x="6211145" y="3455480"/>
              <a:ext cx="5278424" cy="2473601"/>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4" name="Rectangle: Rounded Corners 13">
              <a:extLst>
                <a:ext uri="{FF2B5EF4-FFF2-40B4-BE49-F238E27FC236}">
                  <a16:creationId xmlns:a16="http://schemas.microsoft.com/office/drawing/2014/main" id="{275E185A-58AB-4967-8E48-F5528BD7ADA8}"/>
                </a:ext>
              </a:extLst>
            </p:cNvPr>
            <p:cNvSpPr/>
            <p:nvPr/>
          </p:nvSpPr>
          <p:spPr>
            <a:xfrm>
              <a:off x="7563598" y="2971784"/>
              <a:ext cx="2592470" cy="300610"/>
            </a:xfrm>
            <a:prstGeom prst="roundRect">
              <a:avLst/>
            </a:prstGeom>
            <a:solidFill>
              <a:srgbClr val="85858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Franklin Gothic Book" panose="020B0503020102020204"/>
                  <a:ea typeface="+mn-ea"/>
                  <a:cs typeface="+mn-cs"/>
                </a:rPr>
                <a:t>District Users</a:t>
              </a:r>
            </a:p>
          </p:txBody>
        </p:sp>
      </p:grpSp>
    </p:spTree>
    <p:extLst>
      <p:ext uri="{BB962C8B-B14F-4D97-AF65-F5344CB8AC3E}">
        <p14:creationId xmlns:p14="http://schemas.microsoft.com/office/powerpoint/2010/main" val="36236846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819F6-C648-430B-8A3C-F21E6F27A0F5}"/>
              </a:ext>
            </a:extLst>
          </p:cNvPr>
          <p:cNvSpPr>
            <a:spLocks noGrp="1"/>
          </p:cNvSpPr>
          <p:nvPr>
            <p:ph type="title"/>
          </p:nvPr>
        </p:nvSpPr>
        <p:spPr/>
        <p:txBody>
          <a:bodyPr/>
          <a:lstStyle/>
          <a:p>
            <a:r>
              <a:rPr lang="en-US" dirty="0"/>
              <a:t>Download Student Results</a:t>
            </a:r>
          </a:p>
        </p:txBody>
      </p:sp>
      <p:sp>
        <p:nvSpPr>
          <p:cNvPr id="3" name="Slide Number Placeholder 2">
            <a:extLst>
              <a:ext uri="{FF2B5EF4-FFF2-40B4-BE49-F238E27FC236}">
                <a16:creationId xmlns:a16="http://schemas.microsoft.com/office/drawing/2014/main" id="{A06DDA5F-E132-42D4-8548-150D1C7A0C8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000" b="0" i="0" u="none" strike="noStrike" kern="1200" cap="none" spc="0" normalizeH="0" baseline="0" noProof="0" dirty="0">
              <a:ln>
                <a:noFill/>
              </a:ln>
              <a:solidFill>
                <a:srgbClr val="FFFFFF">
                  <a:lumMod val="75000"/>
                </a:srgbClr>
              </a:solidFill>
              <a:effectLst/>
              <a:uLnTx/>
              <a:uFillTx/>
              <a:latin typeface="Franklin Gothic Medium" panose="020B0603020102020204"/>
              <a:ea typeface="+mn-ea"/>
              <a:cs typeface="+mn-cs"/>
            </a:endParaRPr>
          </a:p>
        </p:txBody>
      </p:sp>
      <p:sp>
        <p:nvSpPr>
          <p:cNvPr id="4" name="Callout: Right Arrow 3">
            <a:extLst>
              <a:ext uri="{FF2B5EF4-FFF2-40B4-BE49-F238E27FC236}">
                <a16:creationId xmlns:a16="http://schemas.microsoft.com/office/drawing/2014/main" id="{9C46E0ED-25FF-4A86-98A3-1417FF4D73F7}"/>
              </a:ext>
            </a:extLst>
          </p:cNvPr>
          <p:cNvSpPr/>
          <p:nvPr/>
        </p:nvSpPr>
        <p:spPr>
          <a:xfrm>
            <a:off x="1763717" y="2902193"/>
            <a:ext cx="2784764" cy="1444336"/>
          </a:xfrm>
          <a:prstGeom prst="rightArrowCallout">
            <a:avLst/>
          </a:prstGeom>
          <a:solidFill>
            <a:schemeClr val="bg1">
              <a:lumMod val="9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rPr>
              <a:t>Two Types of Results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rPr>
              <a:t>Individual Student Reports (ISRs)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rPr>
              <a:t>The Student Data File</a:t>
            </a:r>
          </a:p>
        </p:txBody>
      </p:sp>
      <p:pic>
        <p:nvPicPr>
          <p:cNvPr id="5" name="Picture 4">
            <a:extLst>
              <a:ext uri="{FF2B5EF4-FFF2-40B4-BE49-F238E27FC236}">
                <a16:creationId xmlns:a16="http://schemas.microsoft.com/office/drawing/2014/main" id="{676CEC41-97AB-4BC5-B52B-3E3BEF8A7640}"/>
              </a:ext>
            </a:extLst>
          </p:cNvPr>
          <p:cNvPicPr>
            <a:picLocks noChangeAspect="1"/>
          </p:cNvPicPr>
          <p:nvPr/>
        </p:nvPicPr>
        <p:blipFill>
          <a:blip r:embed="rId3"/>
          <a:stretch>
            <a:fillRect/>
          </a:stretch>
        </p:blipFill>
        <p:spPr>
          <a:xfrm>
            <a:off x="4672549" y="804442"/>
            <a:ext cx="3576017" cy="524911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995617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561B19E-8EEF-46F7-85CA-CE18B213785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000" b="0" i="0" u="none" strike="noStrike" kern="1200" cap="none" spc="0" normalizeH="0" baseline="0" noProof="0" dirty="0">
              <a:ln>
                <a:noFill/>
              </a:ln>
              <a:solidFill>
                <a:srgbClr val="FFFFFF">
                  <a:lumMod val="75000"/>
                </a:srgbClr>
              </a:solidFill>
              <a:effectLst/>
              <a:uLnTx/>
              <a:uFillTx/>
              <a:latin typeface="Franklin Gothic Medium" panose="020B0603020102020204"/>
              <a:ea typeface="+mn-ea"/>
              <a:cs typeface="+mn-cs"/>
            </a:endParaRPr>
          </a:p>
        </p:txBody>
      </p:sp>
      <p:grpSp>
        <p:nvGrpSpPr>
          <p:cNvPr id="14" name="Group 13">
            <a:extLst>
              <a:ext uri="{FF2B5EF4-FFF2-40B4-BE49-F238E27FC236}">
                <a16:creationId xmlns:a16="http://schemas.microsoft.com/office/drawing/2014/main" id="{6B0FF169-99ED-4DBB-83D4-9B6EA6785CCC}"/>
              </a:ext>
            </a:extLst>
          </p:cNvPr>
          <p:cNvGrpSpPr/>
          <p:nvPr/>
        </p:nvGrpSpPr>
        <p:grpSpPr>
          <a:xfrm>
            <a:off x="368295" y="854111"/>
            <a:ext cx="5120411" cy="3511378"/>
            <a:chOff x="368295" y="854111"/>
            <a:chExt cx="5120411" cy="3511378"/>
          </a:xfrm>
        </p:grpSpPr>
        <p:pic>
          <p:nvPicPr>
            <p:cNvPr id="5" name="Picture 4">
              <a:extLst>
                <a:ext uri="{FF2B5EF4-FFF2-40B4-BE49-F238E27FC236}">
                  <a16:creationId xmlns:a16="http://schemas.microsoft.com/office/drawing/2014/main" id="{9CA00F3A-C84E-4646-B9E5-78761DE6121B}"/>
                </a:ext>
              </a:extLst>
            </p:cNvPr>
            <p:cNvPicPr>
              <a:picLocks noChangeAspect="1"/>
            </p:cNvPicPr>
            <p:nvPr/>
          </p:nvPicPr>
          <p:blipFill>
            <a:blip r:embed="rId3"/>
            <a:stretch>
              <a:fillRect/>
            </a:stretch>
          </p:blipFill>
          <p:spPr>
            <a:xfrm>
              <a:off x="368295" y="854111"/>
              <a:ext cx="5120411" cy="3511378"/>
            </a:xfrm>
            <a:prstGeom prst="rect">
              <a:avLst/>
            </a:prstGeom>
            <a:ln w="12700">
              <a:solidFill>
                <a:schemeClr val="bg1">
                  <a:lumMod val="75000"/>
                </a:schemeClr>
              </a:solidFill>
            </a:ln>
          </p:spPr>
        </p:pic>
        <p:pic>
          <p:nvPicPr>
            <p:cNvPr id="11" name="Picture 10">
              <a:extLst>
                <a:ext uri="{FF2B5EF4-FFF2-40B4-BE49-F238E27FC236}">
                  <a16:creationId xmlns:a16="http://schemas.microsoft.com/office/drawing/2014/main" id="{780B6D55-2687-4B36-8CE6-0D51F1A191A1}"/>
                </a:ext>
              </a:extLst>
            </p:cNvPr>
            <p:cNvPicPr>
              <a:picLocks noChangeAspect="1"/>
            </p:cNvPicPr>
            <p:nvPr/>
          </p:nvPicPr>
          <p:blipFill>
            <a:blip r:embed="rId4"/>
            <a:stretch>
              <a:fillRect/>
            </a:stretch>
          </p:blipFill>
          <p:spPr>
            <a:xfrm>
              <a:off x="453400" y="2312201"/>
              <a:ext cx="1475885" cy="426029"/>
            </a:xfrm>
            <a:prstGeom prst="rect">
              <a:avLst/>
            </a:prstGeom>
          </p:spPr>
        </p:pic>
      </p:grpSp>
      <p:pic>
        <p:nvPicPr>
          <p:cNvPr id="7" name="Picture 6">
            <a:extLst>
              <a:ext uri="{FF2B5EF4-FFF2-40B4-BE49-F238E27FC236}">
                <a16:creationId xmlns:a16="http://schemas.microsoft.com/office/drawing/2014/main" id="{0B1AE70B-4CE0-45AF-9D97-A3986F228A20}"/>
              </a:ext>
            </a:extLst>
          </p:cNvPr>
          <p:cNvPicPr>
            <a:picLocks noChangeAspect="1"/>
          </p:cNvPicPr>
          <p:nvPr/>
        </p:nvPicPr>
        <p:blipFill>
          <a:blip r:embed="rId5"/>
          <a:stretch>
            <a:fillRect/>
          </a:stretch>
        </p:blipFill>
        <p:spPr>
          <a:xfrm>
            <a:off x="3958369" y="1818751"/>
            <a:ext cx="3687709" cy="3721674"/>
          </a:xfrm>
          <a:prstGeom prst="rect">
            <a:avLst/>
          </a:prstGeom>
          <a:ln w="12700">
            <a:solidFill>
              <a:schemeClr val="bg1">
                <a:lumMod val="75000"/>
              </a:schemeClr>
            </a:solidFill>
          </a:ln>
        </p:spPr>
      </p:pic>
      <p:grpSp>
        <p:nvGrpSpPr>
          <p:cNvPr id="15" name="Group 14">
            <a:extLst>
              <a:ext uri="{FF2B5EF4-FFF2-40B4-BE49-F238E27FC236}">
                <a16:creationId xmlns:a16="http://schemas.microsoft.com/office/drawing/2014/main" id="{F6BBC7A0-EAEB-4BD8-9718-2C37815E3F40}"/>
              </a:ext>
            </a:extLst>
          </p:cNvPr>
          <p:cNvGrpSpPr/>
          <p:nvPr/>
        </p:nvGrpSpPr>
        <p:grpSpPr>
          <a:xfrm>
            <a:off x="7177365" y="2530198"/>
            <a:ext cx="4717577" cy="3511378"/>
            <a:chOff x="7177365" y="2530198"/>
            <a:chExt cx="4717577" cy="3511378"/>
          </a:xfrm>
        </p:grpSpPr>
        <p:pic>
          <p:nvPicPr>
            <p:cNvPr id="9" name="Picture 8">
              <a:extLst>
                <a:ext uri="{FF2B5EF4-FFF2-40B4-BE49-F238E27FC236}">
                  <a16:creationId xmlns:a16="http://schemas.microsoft.com/office/drawing/2014/main" id="{54A94070-DF63-4D6F-B1E5-C5AD818879DC}"/>
                </a:ext>
              </a:extLst>
            </p:cNvPr>
            <p:cNvPicPr>
              <a:picLocks noChangeAspect="1"/>
            </p:cNvPicPr>
            <p:nvPr/>
          </p:nvPicPr>
          <p:blipFill>
            <a:blip r:embed="rId6"/>
            <a:stretch>
              <a:fillRect/>
            </a:stretch>
          </p:blipFill>
          <p:spPr>
            <a:xfrm>
              <a:off x="7177365" y="2530198"/>
              <a:ext cx="4717577" cy="3511378"/>
            </a:xfrm>
            <a:prstGeom prst="rect">
              <a:avLst/>
            </a:prstGeom>
            <a:ln w="12700">
              <a:solidFill>
                <a:schemeClr val="bg1">
                  <a:lumMod val="75000"/>
                </a:schemeClr>
              </a:solidFill>
            </a:ln>
          </p:spPr>
        </p:pic>
        <p:pic>
          <p:nvPicPr>
            <p:cNvPr id="13" name="Picture 12">
              <a:extLst>
                <a:ext uri="{FF2B5EF4-FFF2-40B4-BE49-F238E27FC236}">
                  <a16:creationId xmlns:a16="http://schemas.microsoft.com/office/drawing/2014/main" id="{975237B7-C7D6-4B88-ABA2-6B92DCD5B89F}"/>
                </a:ext>
              </a:extLst>
            </p:cNvPr>
            <p:cNvPicPr>
              <a:picLocks noChangeAspect="1"/>
            </p:cNvPicPr>
            <p:nvPr/>
          </p:nvPicPr>
          <p:blipFill>
            <a:blip r:embed="rId4"/>
            <a:stretch>
              <a:fillRect/>
            </a:stretch>
          </p:blipFill>
          <p:spPr>
            <a:xfrm>
              <a:off x="7231988" y="3913800"/>
              <a:ext cx="1564779" cy="451689"/>
            </a:xfrm>
            <a:prstGeom prst="rect">
              <a:avLst/>
            </a:prstGeom>
          </p:spPr>
        </p:pic>
      </p:grpSp>
      <p:pic>
        <p:nvPicPr>
          <p:cNvPr id="16" name="Graphic 15" descr="Cursor with solid fill">
            <a:extLst>
              <a:ext uri="{FF2B5EF4-FFF2-40B4-BE49-F238E27FC236}">
                <a16:creationId xmlns:a16="http://schemas.microsoft.com/office/drawing/2014/main" id="{FFF76D3E-06CF-4E0C-B34C-D5CA103CDE8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14377" y="5801364"/>
            <a:ext cx="471828" cy="480424"/>
          </a:xfrm>
          <a:prstGeom prst="rect">
            <a:avLst/>
          </a:prstGeom>
        </p:spPr>
      </p:pic>
      <p:sp>
        <p:nvSpPr>
          <p:cNvPr id="17" name="Title 1">
            <a:extLst>
              <a:ext uri="{FF2B5EF4-FFF2-40B4-BE49-F238E27FC236}">
                <a16:creationId xmlns:a16="http://schemas.microsoft.com/office/drawing/2014/main" id="{8480C136-4214-49AF-AF9D-8558E49CD76D}"/>
              </a:ext>
            </a:extLst>
          </p:cNvPr>
          <p:cNvSpPr>
            <a:spLocks noGrp="1"/>
          </p:cNvSpPr>
          <p:nvPr>
            <p:ph type="title"/>
          </p:nvPr>
        </p:nvSpPr>
        <p:spPr>
          <a:xfrm>
            <a:off x="425450" y="65088"/>
            <a:ext cx="11017250" cy="519112"/>
          </a:xfrm>
        </p:spPr>
        <p:txBody>
          <a:bodyPr/>
          <a:lstStyle/>
          <a:p>
            <a:r>
              <a:rPr lang="en-US" dirty="0"/>
              <a:t>3 Steps to Generating ISRs &amp; Student Data Files</a:t>
            </a:r>
          </a:p>
        </p:txBody>
      </p:sp>
    </p:spTree>
    <p:extLst>
      <p:ext uri="{BB962C8B-B14F-4D97-AF65-F5344CB8AC3E}">
        <p14:creationId xmlns:p14="http://schemas.microsoft.com/office/powerpoint/2010/main" val="42931015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6BD1834-1C26-4A91-8766-8ADBB13F5B1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000" b="0" i="0" u="none" strike="noStrike" kern="1200" cap="none" spc="0" normalizeH="0" baseline="0" noProof="0" dirty="0">
              <a:ln>
                <a:noFill/>
              </a:ln>
              <a:solidFill>
                <a:srgbClr val="FFFFFF">
                  <a:lumMod val="75000"/>
                </a:srgbClr>
              </a:solidFill>
              <a:effectLst/>
              <a:uLnTx/>
              <a:uFillTx/>
              <a:latin typeface="Franklin Gothic Medium" panose="020B0603020102020204"/>
              <a:ea typeface="+mn-ea"/>
              <a:cs typeface="+mn-cs"/>
            </a:endParaRPr>
          </a:p>
        </p:txBody>
      </p:sp>
      <p:pic>
        <p:nvPicPr>
          <p:cNvPr id="5" name="Picture 4">
            <a:extLst>
              <a:ext uri="{FF2B5EF4-FFF2-40B4-BE49-F238E27FC236}">
                <a16:creationId xmlns:a16="http://schemas.microsoft.com/office/drawing/2014/main" id="{36995D49-9C9A-412D-A4CA-7A596A0DFD79}"/>
              </a:ext>
            </a:extLst>
          </p:cNvPr>
          <p:cNvPicPr>
            <a:picLocks noChangeAspect="1"/>
          </p:cNvPicPr>
          <p:nvPr/>
        </p:nvPicPr>
        <p:blipFill>
          <a:blip r:embed="rId3"/>
          <a:stretch>
            <a:fillRect/>
          </a:stretch>
        </p:blipFill>
        <p:spPr>
          <a:xfrm>
            <a:off x="426231" y="742021"/>
            <a:ext cx="6915229" cy="5414149"/>
          </a:xfrm>
          <a:prstGeom prst="rect">
            <a:avLst/>
          </a:prstGeom>
          <a:ln w="12700">
            <a:solidFill>
              <a:schemeClr val="bg1">
                <a:lumMod val="75000"/>
              </a:schemeClr>
            </a:solidFill>
          </a:ln>
        </p:spPr>
      </p:pic>
      <p:grpSp>
        <p:nvGrpSpPr>
          <p:cNvPr id="6" name="Group 5" descr="Options for generating ISRs in bulk.&#10;">
            <a:extLst>
              <a:ext uri="{FF2B5EF4-FFF2-40B4-BE49-F238E27FC236}">
                <a16:creationId xmlns:a16="http://schemas.microsoft.com/office/drawing/2014/main" id="{E4F1D1CA-75E4-4A5B-8112-656859A95FE2}"/>
              </a:ext>
            </a:extLst>
          </p:cNvPr>
          <p:cNvGrpSpPr/>
          <p:nvPr/>
        </p:nvGrpSpPr>
        <p:grpSpPr>
          <a:xfrm>
            <a:off x="7601146" y="817255"/>
            <a:ext cx="4296103" cy="2517687"/>
            <a:chOff x="777053" y="880124"/>
            <a:chExt cx="5246452" cy="3001551"/>
          </a:xfrm>
        </p:grpSpPr>
        <p:sp>
          <p:nvSpPr>
            <p:cNvPr id="7" name="Rectangle: Rounded Corners 6">
              <a:extLst>
                <a:ext uri="{FF2B5EF4-FFF2-40B4-BE49-F238E27FC236}">
                  <a16:creationId xmlns:a16="http://schemas.microsoft.com/office/drawing/2014/main" id="{A095CC7F-B41C-4E6A-BE3F-8F823505B119}"/>
                </a:ext>
              </a:extLst>
            </p:cNvPr>
            <p:cNvSpPr/>
            <p:nvPr/>
          </p:nvSpPr>
          <p:spPr>
            <a:xfrm>
              <a:off x="777053" y="1540903"/>
              <a:ext cx="5246452" cy="2340772"/>
            </a:xfrm>
            <a:prstGeom prst="roundRect">
              <a:avLst/>
            </a:prstGeom>
            <a:solidFill>
              <a:schemeClr val="bg1">
                <a:lumMod val="95000"/>
              </a:schemeClr>
            </a:solidFill>
            <a:ln>
              <a:solidFill>
                <a:srgbClr val="35A0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Franklin Gothic Book" panose="020B0503020102020204"/>
                  <a:ea typeface="+mn-ea"/>
                  <a:cs typeface="+mn-cs"/>
                </a:rPr>
                <a:t>One test reason</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Franklin Gothic Book" panose="020B0503020102020204"/>
                  <a:ea typeface="+mn-ea"/>
                  <a:cs typeface="+mn-cs"/>
                </a:rPr>
                <a:t>A single subject; multiple grades</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Franklin Gothic Book" panose="020B0503020102020204"/>
                  <a:ea typeface="+mn-ea"/>
                  <a:cs typeface="+mn-cs"/>
                </a:rPr>
                <a:t>Up to 3 schools for district-level users</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Franklin Gothic Book" panose="020B0503020102020204"/>
                  <a:ea typeface="+mn-ea"/>
                  <a:cs typeface="+mn-cs"/>
                </a:rPr>
                <a:t>Language (if available)</a:t>
              </a:r>
            </a:p>
          </p:txBody>
        </p:sp>
        <p:sp>
          <p:nvSpPr>
            <p:cNvPr id="8" name="Rectangle: Rounded Corners 7">
              <a:extLst>
                <a:ext uri="{FF2B5EF4-FFF2-40B4-BE49-F238E27FC236}">
                  <a16:creationId xmlns:a16="http://schemas.microsoft.com/office/drawing/2014/main" id="{0CAB713F-35BE-4DF1-A60A-C6B159AB1809}"/>
                </a:ext>
              </a:extLst>
            </p:cNvPr>
            <p:cNvSpPr/>
            <p:nvPr/>
          </p:nvSpPr>
          <p:spPr>
            <a:xfrm>
              <a:off x="1662543" y="880124"/>
              <a:ext cx="3366655" cy="518012"/>
            </a:xfrm>
            <a:prstGeom prst="roundRect">
              <a:avLst/>
            </a:prstGeom>
            <a:solidFill>
              <a:srgbClr val="85858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Franklin Gothic Book" panose="020B0503020102020204"/>
                  <a:ea typeface="+mn-ea"/>
                  <a:cs typeface="+mn-cs"/>
                </a:rPr>
                <a:t>ISRs</a:t>
              </a:r>
            </a:p>
          </p:txBody>
        </p:sp>
      </p:grpSp>
      <p:grpSp>
        <p:nvGrpSpPr>
          <p:cNvPr id="9" name="Group 8" descr="The options for generating large volume Student Data Files.">
            <a:extLst>
              <a:ext uri="{FF2B5EF4-FFF2-40B4-BE49-F238E27FC236}">
                <a16:creationId xmlns:a16="http://schemas.microsoft.com/office/drawing/2014/main" id="{EA3ADD2E-A0BF-49F8-BF13-991C45EB63B2}"/>
              </a:ext>
            </a:extLst>
          </p:cNvPr>
          <p:cNvGrpSpPr/>
          <p:nvPr/>
        </p:nvGrpSpPr>
        <p:grpSpPr>
          <a:xfrm>
            <a:off x="7601146" y="3454694"/>
            <a:ext cx="4398902" cy="2433640"/>
            <a:chOff x="7542899" y="3482440"/>
            <a:chExt cx="4398902" cy="2433640"/>
          </a:xfrm>
        </p:grpSpPr>
        <p:sp>
          <p:nvSpPr>
            <p:cNvPr id="10" name="Rectangle: Rounded Corners 9" descr="Options for generating Student Data files in large volume.&#10;">
              <a:extLst>
                <a:ext uri="{FF2B5EF4-FFF2-40B4-BE49-F238E27FC236}">
                  <a16:creationId xmlns:a16="http://schemas.microsoft.com/office/drawing/2014/main" id="{56D5D1BF-4F55-4E6E-ABC2-E3453037A664}"/>
                </a:ext>
              </a:extLst>
            </p:cNvPr>
            <p:cNvSpPr/>
            <p:nvPr/>
          </p:nvSpPr>
          <p:spPr>
            <a:xfrm>
              <a:off x="7542899" y="4150001"/>
              <a:ext cx="4398902" cy="1766079"/>
            </a:xfrm>
            <a:prstGeom prst="roundRect">
              <a:avLst/>
            </a:prstGeom>
            <a:solidFill>
              <a:schemeClr val="bg1">
                <a:lumMod val="95000"/>
              </a:schemeClr>
            </a:solidFill>
            <a:ln>
              <a:solidFill>
                <a:srgbClr val="35A0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Franklin Gothic Book" panose="020B0503020102020204"/>
                  <a:ea typeface="+mn-ea"/>
                  <a:cs typeface="+mn-cs"/>
                </a:rPr>
                <a:t>One test reason</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Franklin Gothic Book" panose="020B0503020102020204"/>
                  <a:ea typeface="+mn-ea"/>
                  <a:cs typeface="+mn-cs"/>
                </a:rPr>
                <a:t>Multiple subjects; multiple grades</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Franklin Gothic Book" panose="020B0503020102020204"/>
                  <a:ea typeface="+mn-ea"/>
                  <a:cs typeface="+mn-cs"/>
                </a:rPr>
                <a:t>Multiple schools in a district</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Franklin Gothic Book" panose="020B0503020102020204"/>
                  <a:ea typeface="+mn-ea"/>
                  <a:cs typeface="+mn-cs"/>
                </a:rPr>
                <a:t>Data file for each test or combined data file</a:t>
              </a:r>
            </a:p>
          </p:txBody>
        </p:sp>
        <p:sp>
          <p:nvSpPr>
            <p:cNvPr id="11" name="Rectangle: Rounded Corners 10">
              <a:extLst>
                <a:ext uri="{FF2B5EF4-FFF2-40B4-BE49-F238E27FC236}">
                  <a16:creationId xmlns:a16="http://schemas.microsoft.com/office/drawing/2014/main" id="{0E5604CA-6120-41D9-9C56-EBE4783E7FE8}"/>
                </a:ext>
              </a:extLst>
            </p:cNvPr>
            <p:cNvSpPr/>
            <p:nvPr/>
          </p:nvSpPr>
          <p:spPr>
            <a:xfrm>
              <a:off x="7865613" y="3482440"/>
              <a:ext cx="3650673" cy="518012"/>
            </a:xfrm>
            <a:prstGeom prst="roundRect">
              <a:avLst/>
            </a:prstGeom>
            <a:solidFill>
              <a:srgbClr val="85858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Franklin Gothic Book" panose="020B0503020102020204"/>
                  <a:ea typeface="+mn-ea"/>
                  <a:cs typeface="+mn-cs"/>
                </a:rPr>
                <a:t>Student Data Files</a:t>
              </a:r>
            </a:p>
          </p:txBody>
        </p:sp>
      </p:grpSp>
      <p:sp>
        <p:nvSpPr>
          <p:cNvPr id="12" name="Rectangle 11">
            <a:extLst>
              <a:ext uri="{FF2B5EF4-FFF2-40B4-BE49-F238E27FC236}">
                <a16:creationId xmlns:a16="http://schemas.microsoft.com/office/drawing/2014/main" id="{2F66765C-4513-42A0-ACB5-CFEC151F3691}"/>
              </a:ext>
            </a:extLst>
          </p:cNvPr>
          <p:cNvSpPr/>
          <p:nvPr/>
        </p:nvSpPr>
        <p:spPr>
          <a:xfrm>
            <a:off x="3356149" y="1141702"/>
            <a:ext cx="3888713" cy="75743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
        <p:nvSpPr>
          <p:cNvPr id="13" name="Title 1">
            <a:extLst>
              <a:ext uri="{FF2B5EF4-FFF2-40B4-BE49-F238E27FC236}">
                <a16:creationId xmlns:a16="http://schemas.microsoft.com/office/drawing/2014/main" id="{C04DD24F-E057-4FAC-B1C6-B3345B899D91}"/>
              </a:ext>
            </a:extLst>
          </p:cNvPr>
          <p:cNvSpPr>
            <a:spLocks noGrp="1"/>
          </p:cNvSpPr>
          <p:nvPr>
            <p:ph type="title"/>
          </p:nvPr>
        </p:nvSpPr>
        <p:spPr>
          <a:xfrm>
            <a:off x="425450" y="65088"/>
            <a:ext cx="11017250" cy="519112"/>
          </a:xfrm>
        </p:spPr>
        <p:txBody>
          <a:bodyPr/>
          <a:lstStyle/>
          <a:p>
            <a:r>
              <a:rPr lang="en-US" dirty="0"/>
              <a:t>Download Student Results</a:t>
            </a:r>
          </a:p>
        </p:txBody>
      </p:sp>
    </p:spTree>
    <p:extLst>
      <p:ext uri="{BB962C8B-B14F-4D97-AF65-F5344CB8AC3E}">
        <p14:creationId xmlns:p14="http://schemas.microsoft.com/office/powerpoint/2010/main" val="22505935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FF814-D0B6-4000-8BE6-337066ABBB32}"/>
              </a:ext>
            </a:extLst>
          </p:cNvPr>
          <p:cNvSpPr>
            <a:spLocks noGrp="1"/>
          </p:cNvSpPr>
          <p:nvPr>
            <p:ph type="title"/>
          </p:nvPr>
        </p:nvSpPr>
        <p:spPr/>
        <p:txBody>
          <a:bodyPr/>
          <a:lstStyle/>
          <a:p>
            <a:r>
              <a:rPr lang="en-US" dirty="0"/>
              <a:t>Roster Settings: Identical to TIDE</a:t>
            </a:r>
          </a:p>
        </p:txBody>
      </p:sp>
      <p:pic>
        <p:nvPicPr>
          <p:cNvPr id="18" name="Picture 17">
            <a:extLst>
              <a:ext uri="{FF2B5EF4-FFF2-40B4-BE49-F238E27FC236}">
                <a16:creationId xmlns:a16="http://schemas.microsoft.com/office/drawing/2014/main" id="{268CFCDB-C37E-4C3F-A9C5-5872E2A70B46}"/>
              </a:ext>
            </a:extLst>
          </p:cNvPr>
          <p:cNvPicPr>
            <a:picLocks noChangeAspect="1"/>
          </p:cNvPicPr>
          <p:nvPr/>
        </p:nvPicPr>
        <p:blipFill>
          <a:blip r:embed="rId3"/>
          <a:stretch>
            <a:fillRect/>
          </a:stretch>
        </p:blipFill>
        <p:spPr>
          <a:xfrm>
            <a:off x="418148" y="779870"/>
            <a:ext cx="3714701" cy="4930266"/>
          </a:xfrm>
          <a:prstGeom prst="rect">
            <a:avLst/>
          </a:prstGeom>
          <a:ln>
            <a:solidFill>
              <a:schemeClr val="accent1"/>
            </a:solidFill>
          </a:ln>
          <a:effectLst>
            <a:outerShdw blurRad="50800" dist="38100" dir="8100000" algn="tr" rotWithShape="0">
              <a:prstClr val="black">
                <a:alpha val="40000"/>
              </a:prstClr>
            </a:outerShdw>
          </a:effectLst>
        </p:spPr>
      </p:pic>
      <p:sp>
        <p:nvSpPr>
          <p:cNvPr id="3" name="Slide Number Placeholder 2">
            <a:extLst>
              <a:ext uri="{FF2B5EF4-FFF2-40B4-BE49-F238E27FC236}">
                <a16:creationId xmlns:a16="http://schemas.microsoft.com/office/drawing/2014/main" id="{CEC6D6DF-7E47-4F32-835F-8A7D7E0F66F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000" b="0" i="0" u="none" strike="noStrike" kern="1200" cap="none" spc="0" normalizeH="0" baseline="0" noProof="0" dirty="0">
              <a:ln>
                <a:noFill/>
              </a:ln>
              <a:solidFill>
                <a:srgbClr val="FFFFFF">
                  <a:lumMod val="75000"/>
                </a:srgbClr>
              </a:solidFill>
              <a:effectLst/>
              <a:uLnTx/>
              <a:uFillTx/>
              <a:latin typeface="Franklin Gothic Medium" panose="020B0603020102020204"/>
              <a:ea typeface="+mn-ea"/>
              <a:cs typeface="+mn-cs"/>
            </a:endParaRPr>
          </a:p>
        </p:txBody>
      </p:sp>
      <p:sp>
        <p:nvSpPr>
          <p:cNvPr id="19" name="Rectangle 18">
            <a:extLst>
              <a:ext uri="{FF2B5EF4-FFF2-40B4-BE49-F238E27FC236}">
                <a16:creationId xmlns:a16="http://schemas.microsoft.com/office/drawing/2014/main" id="{DBFBC79E-3D08-42D8-9484-5FA3F75F6C89}"/>
              </a:ext>
            </a:extLst>
          </p:cNvPr>
          <p:cNvSpPr/>
          <p:nvPr/>
        </p:nvSpPr>
        <p:spPr>
          <a:xfrm>
            <a:off x="426231" y="4506686"/>
            <a:ext cx="3340226" cy="120345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grpSp>
        <p:nvGrpSpPr>
          <p:cNvPr id="4" name="Group 3">
            <a:extLst>
              <a:ext uri="{FF2B5EF4-FFF2-40B4-BE49-F238E27FC236}">
                <a16:creationId xmlns:a16="http://schemas.microsoft.com/office/drawing/2014/main" id="{77512655-B751-4A4B-9AEB-92D0D56A8BDC}"/>
              </a:ext>
            </a:extLst>
          </p:cNvPr>
          <p:cNvGrpSpPr/>
          <p:nvPr/>
        </p:nvGrpSpPr>
        <p:grpSpPr>
          <a:xfrm>
            <a:off x="4234767" y="765188"/>
            <a:ext cx="7649441" cy="5312941"/>
            <a:chOff x="4234767" y="765188"/>
            <a:chExt cx="7649441" cy="5312941"/>
          </a:xfrm>
        </p:grpSpPr>
        <p:grpSp>
          <p:nvGrpSpPr>
            <p:cNvPr id="8" name="Group 7" descr="Two panels on the Add Roster page: Search for Students to Add to the Roster and Add Students to the Roster.">
              <a:extLst>
                <a:ext uri="{FF2B5EF4-FFF2-40B4-BE49-F238E27FC236}">
                  <a16:creationId xmlns:a16="http://schemas.microsoft.com/office/drawing/2014/main" id="{81656875-8151-4F70-BE20-D1F58F719537}"/>
                </a:ext>
              </a:extLst>
            </p:cNvPr>
            <p:cNvGrpSpPr/>
            <p:nvPr/>
          </p:nvGrpSpPr>
          <p:grpSpPr>
            <a:xfrm>
              <a:off x="4336687" y="779869"/>
              <a:ext cx="7547521" cy="5298260"/>
              <a:chOff x="4336687" y="779869"/>
              <a:chExt cx="7547521" cy="5298260"/>
            </a:xfrm>
          </p:grpSpPr>
          <p:pic>
            <p:nvPicPr>
              <p:cNvPr id="9" name="Picture 8">
                <a:extLst>
                  <a:ext uri="{FF2B5EF4-FFF2-40B4-BE49-F238E27FC236}">
                    <a16:creationId xmlns:a16="http://schemas.microsoft.com/office/drawing/2014/main" id="{DC041C94-ADF9-473D-8FD5-FABC88AA8CB0}"/>
                  </a:ext>
                </a:extLst>
              </p:cNvPr>
              <p:cNvPicPr>
                <a:picLocks noChangeAspect="1"/>
              </p:cNvPicPr>
              <p:nvPr/>
            </p:nvPicPr>
            <p:blipFill>
              <a:blip r:embed="rId4"/>
              <a:stretch>
                <a:fillRect/>
              </a:stretch>
            </p:blipFill>
            <p:spPr>
              <a:xfrm>
                <a:off x="4336687" y="779869"/>
                <a:ext cx="7547521" cy="529826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3" name="Rectangle 12">
                <a:extLst>
                  <a:ext uri="{FF2B5EF4-FFF2-40B4-BE49-F238E27FC236}">
                    <a16:creationId xmlns:a16="http://schemas.microsoft.com/office/drawing/2014/main" id="{76A6BF81-B0C6-4B94-9FC7-AAC06AAACA05}"/>
                  </a:ext>
                </a:extLst>
              </p:cNvPr>
              <p:cNvSpPr/>
              <p:nvPr/>
            </p:nvSpPr>
            <p:spPr>
              <a:xfrm>
                <a:off x="9091449" y="2298818"/>
                <a:ext cx="430924" cy="1761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53565A"/>
                    </a:solidFill>
                    <a:effectLst/>
                    <a:uLnTx/>
                    <a:uFillTx/>
                    <a:latin typeface="Open Sans" panose="020B0606030504020204" pitchFamily="34" charset="0"/>
                    <a:ea typeface="Open Sans" panose="020B0606030504020204" pitchFamily="34" charset="0"/>
                    <a:cs typeface="Open Sans" panose="020B0606030504020204" pitchFamily="34" charset="0"/>
                  </a:rPr>
                  <a:t>SSID:</a:t>
                </a:r>
              </a:p>
            </p:txBody>
          </p:sp>
        </p:grpSp>
        <p:pic>
          <p:nvPicPr>
            <p:cNvPr id="15" name="Picture 14">
              <a:extLst>
                <a:ext uri="{FF2B5EF4-FFF2-40B4-BE49-F238E27FC236}">
                  <a16:creationId xmlns:a16="http://schemas.microsoft.com/office/drawing/2014/main" id="{005E8CCE-D718-4CDD-B152-47A60C12CBD7}"/>
                </a:ext>
              </a:extLst>
            </p:cNvPr>
            <p:cNvPicPr>
              <a:picLocks noChangeAspect="1"/>
            </p:cNvPicPr>
            <p:nvPr/>
          </p:nvPicPr>
          <p:blipFill>
            <a:blip r:embed="rId5"/>
            <a:stretch>
              <a:fillRect/>
            </a:stretch>
          </p:blipFill>
          <p:spPr>
            <a:xfrm>
              <a:off x="4336686" y="1053056"/>
              <a:ext cx="7343685" cy="518012"/>
            </a:xfrm>
            <a:prstGeom prst="rect">
              <a:avLst/>
            </a:prstGeom>
          </p:spPr>
        </p:pic>
        <p:pic>
          <p:nvPicPr>
            <p:cNvPr id="16" name="Picture 15">
              <a:extLst>
                <a:ext uri="{FF2B5EF4-FFF2-40B4-BE49-F238E27FC236}">
                  <a16:creationId xmlns:a16="http://schemas.microsoft.com/office/drawing/2014/main" id="{05758EA2-99E0-4703-865B-71DF139CF983}"/>
                </a:ext>
              </a:extLst>
            </p:cNvPr>
            <p:cNvPicPr>
              <a:picLocks noChangeAspect="1"/>
            </p:cNvPicPr>
            <p:nvPr/>
          </p:nvPicPr>
          <p:blipFill>
            <a:blip r:embed="rId6"/>
            <a:stretch>
              <a:fillRect/>
            </a:stretch>
          </p:blipFill>
          <p:spPr>
            <a:xfrm>
              <a:off x="4234767" y="765188"/>
              <a:ext cx="7649441" cy="1092341"/>
            </a:xfrm>
            <a:prstGeom prst="rect">
              <a:avLst/>
            </a:prstGeom>
          </p:spPr>
        </p:pic>
        <p:sp>
          <p:nvSpPr>
            <p:cNvPr id="20" name="Oval 19">
              <a:extLst>
                <a:ext uri="{FF2B5EF4-FFF2-40B4-BE49-F238E27FC236}">
                  <a16:creationId xmlns:a16="http://schemas.microsoft.com/office/drawing/2014/main" id="{30515327-7960-4EFA-A33F-9DCFC3009C76}"/>
                </a:ext>
              </a:extLst>
            </p:cNvPr>
            <p:cNvSpPr/>
            <p:nvPr/>
          </p:nvSpPr>
          <p:spPr>
            <a:xfrm>
              <a:off x="4336686" y="1571068"/>
              <a:ext cx="1847804" cy="72775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
          <p:nvSpPr>
            <p:cNvPr id="21" name="Oval 20">
              <a:extLst>
                <a:ext uri="{FF2B5EF4-FFF2-40B4-BE49-F238E27FC236}">
                  <a16:creationId xmlns:a16="http://schemas.microsoft.com/office/drawing/2014/main" id="{D577B1FD-8F48-47FB-B352-9238BF8A25B1}"/>
                </a:ext>
              </a:extLst>
            </p:cNvPr>
            <p:cNvSpPr/>
            <p:nvPr/>
          </p:nvSpPr>
          <p:spPr>
            <a:xfrm>
              <a:off x="4248196" y="4042908"/>
              <a:ext cx="1847804" cy="72775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grpSp>
      <p:sp>
        <p:nvSpPr>
          <p:cNvPr id="5" name="Rectangle 4">
            <a:extLst>
              <a:ext uri="{FF2B5EF4-FFF2-40B4-BE49-F238E27FC236}">
                <a16:creationId xmlns:a16="http://schemas.microsoft.com/office/drawing/2014/main" id="{DF87A0E6-CF93-4E3C-A7B0-A55EA6FC36B2}"/>
              </a:ext>
            </a:extLst>
          </p:cNvPr>
          <p:cNvSpPr/>
          <p:nvPr/>
        </p:nvSpPr>
        <p:spPr>
          <a:xfrm>
            <a:off x="415345" y="1741714"/>
            <a:ext cx="107169" cy="20682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6346604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9C7A5-2F58-4C4C-8754-EC6FC5FD5DB3}"/>
              </a:ext>
            </a:extLst>
          </p:cNvPr>
          <p:cNvSpPr>
            <a:spLocks noGrp="1"/>
          </p:cNvSpPr>
          <p:nvPr>
            <p:ph type="title"/>
          </p:nvPr>
        </p:nvSpPr>
        <p:spPr/>
        <p:txBody>
          <a:bodyPr/>
          <a:lstStyle/>
          <a:p>
            <a:r>
              <a:rPr lang="en-US" dirty="0"/>
              <a:t>Search for Students to Add to the Roster</a:t>
            </a:r>
          </a:p>
        </p:txBody>
      </p:sp>
      <p:sp>
        <p:nvSpPr>
          <p:cNvPr id="3" name="Slide Number Placeholder 2">
            <a:extLst>
              <a:ext uri="{FF2B5EF4-FFF2-40B4-BE49-F238E27FC236}">
                <a16:creationId xmlns:a16="http://schemas.microsoft.com/office/drawing/2014/main" id="{77406804-FB09-427A-AD2F-77ED3D4F963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000" b="0" i="0" u="none" strike="noStrike" kern="1200" cap="none" spc="0" normalizeH="0" baseline="0" noProof="0" dirty="0">
              <a:ln>
                <a:noFill/>
              </a:ln>
              <a:solidFill>
                <a:srgbClr val="FFFFFF">
                  <a:lumMod val="75000"/>
                </a:srgbClr>
              </a:solidFill>
              <a:effectLst/>
              <a:uLnTx/>
              <a:uFillTx/>
              <a:latin typeface="Franklin Gothic Medium" panose="020B0603020102020204"/>
              <a:ea typeface="+mn-ea"/>
              <a:cs typeface="+mn-cs"/>
            </a:endParaRPr>
          </a:p>
        </p:txBody>
      </p:sp>
      <p:grpSp>
        <p:nvGrpSpPr>
          <p:cNvPr id="7" name="Group 6">
            <a:extLst>
              <a:ext uri="{FF2B5EF4-FFF2-40B4-BE49-F238E27FC236}">
                <a16:creationId xmlns:a16="http://schemas.microsoft.com/office/drawing/2014/main" id="{EB9E72DA-4B9F-44C1-97BA-78FE3DE3CDA0}"/>
              </a:ext>
            </a:extLst>
          </p:cNvPr>
          <p:cNvGrpSpPr/>
          <p:nvPr/>
        </p:nvGrpSpPr>
        <p:grpSpPr>
          <a:xfrm>
            <a:off x="602901" y="788764"/>
            <a:ext cx="10229221" cy="5280472"/>
            <a:chOff x="602901" y="788764"/>
            <a:chExt cx="10229221" cy="5280472"/>
          </a:xfrm>
        </p:grpSpPr>
        <p:grpSp>
          <p:nvGrpSpPr>
            <p:cNvPr id="8" name="Group 7" descr="The search fields available under the Search for Students to Add to the Roster panel with Advanced Fields drop-down list.">
              <a:extLst>
                <a:ext uri="{FF2B5EF4-FFF2-40B4-BE49-F238E27FC236}">
                  <a16:creationId xmlns:a16="http://schemas.microsoft.com/office/drawing/2014/main" id="{645F050C-F5CA-4A26-9D92-28C92D1F3BF2}"/>
                </a:ext>
              </a:extLst>
            </p:cNvPr>
            <p:cNvGrpSpPr/>
            <p:nvPr/>
          </p:nvGrpSpPr>
          <p:grpSpPr>
            <a:xfrm>
              <a:off x="602901" y="788764"/>
              <a:ext cx="10229221" cy="5280472"/>
              <a:chOff x="602901" y="788764"/>
              <a:chExt cx="10229221" cy="5280472"/>
            </a:xfrm>
          </p:grpSpPr>
          <p:pic>
            <p:nvPicPr>
              <p:cNvPr id="5" name="Picture 4">
                <a:extLst>
                  <a:ext uri="{FF2B5EF4-FFF2-40B4-BE49-F238E27FC236}">
                    <a16:creationId xmlns:a16="http://schemas.microsoft.com/office/drawing/2014/main" id="{180B21A2-8D4B-4699-AEFB-E1B6112C22CE}"/>
                  </a:ext>
                </a:extLst>
              </p:cNvPr>
              <p:cNvPicPr>
                <a:picLocks noChangeAspect="1"/>
              </p:cNvPicPr>
              <p:nvPr/>
            </p:nvPicPr>
            <p:blipFill>
              <a:blip r:embed="rId3"/>
              <a:stretch>
                <a:fillRect/>
              </a:stretch>
            </p:blipFill>
            <p:spPr>
              <a:xfrm>
                <a:off x="1526939" y="788764"/>
                <a:ext cx="9305183" cy="5280472"/>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6" name="Arrow: Curved Right 5">
                <a:extLst>
                  <a:ext uri="{FF2B5EF4-FFF2-40B4-BE49-F238E27FC236}">
                    <a16:creationId xmlns:a16="http://schemas.microsoft.com/office/drawing/2014/main" id="{303C45AC-BF1D-4438-AB26-CF110A1AB24C}"/>
                  </a:ext>
                </a:extLst>
              </p:cNvPr>
              <p:cNvSpPr/>
              <p:nvPr/>
            </p:nvSpPr>
            <p:spPr>
              <a:xfrm>
                <a:off x="602901" y="2230734"/>
                <a:ext cx="743578" cy="3506875"/>
              </a:xfrm>
              <a:prstGeom prst="curv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pic>
            <p:nvPicPr>
              <p:cNvPr id="9" name="Graphic 8" descr="Cursor with solid fill">
                <a:extLst>
                  <a:ext uri="{FF2B5EF4-FFF2-40B4-BE49-F238E27FC236}">
                    <a16:creationId xmlns:a16="http://schemas.microsoft.com/office/drawing/2014/main" id="{C997DD06-3222-4C8E-91BD-21049F64A54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79531" y="3762346"/>
                <a:ext cx="701615" cy="714397"/>
              </a:xfrm>
              <a:prstGeom prst="rect">
                <a:avLst/>
              </a:prstGeom>
            </p:spPr>
          </p:pic>
          <p:sp>
            <p:nvSpPr>
              <p:cNvPr id="4" name="Rectangle 3">
                <a:extLst>
                  <a:ext uri="{FF2B5EF4-FFF2-40B4-BE49-F238E27FC236}">
                    <a16:creationId xmlns:a16="http://schemas.microsoft.com/office/drawing/2014/main" id="{02F0AEB2-C698-4AA7-B4D3-1D90326BBDB4}"/>
                  </a:ext>
                </a:extLst>
              </p:cNvPr>
              <p:cNvSpPr/>
              <p:nvPr/>
            </p:nvSpPr>
            <p:spPr>
              <a:xfrm>
                <a:off x="7514897" y="2188694"/>
                <a:ext cx="430924" cy="1761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53565A"/>
                    </a:solidFill>
                    <a:effectLst/>
                    <a:uLnTx/>
                    <a:uFillTx/>
                    <a:latin typeface="Open Sans" panose="020B0606030504020204" pitchFamily="34" charset="0"/>
                    <a:ea typeface="Open Sans" panose="020B0606030504020204" pitchFamily="34" charset="0"/>
                    <a:cs typeface="Open Sans" panose="020B0606030504020204" pitchFamily="34" charset="0"/>
                  </a:rPr>
                  <a:t>SSID:</a:t>
                </a:r>
              </a:p>
            </p:txBody>
          </p:sp>
        </p:grpSp>
        <p:pic>
          <p:nvPicPr>
            <p:cNvPr id="11" name="Picture 10">
              <a:extLst>
                <a:ext uri="{FF2B5EF4-FFF2-40B4-BE49-F238E27FC236}">
                  <a16:creationId xmlns:a16="http://schemas.microsoft.com/office/drawing/2014/main" id="{945FBCF3-7A85-4BE7-B928-A203C9719251}"/>
                </a:ext>
              </a:extLst>
            </p:cNvPr>
            <p:cNvPicPr>
              <a:picLocks noChangeAspect="1"/>
            </p:cNvPicPr>
            <p:nvPr/>
          </p:nvPicPr>
          <p:blipFill rotWithShape="1">
            <a:blip r:embed="rId6"/>
            <a:srcRect l="1159"/>
            <a:stretch/>
          </p:blipFill>
          <p:spPr>
            <a:xfrm>
              <a:off x="1579898" y="1097784"/>
              <a:ext cx="9032203" cy="618774"/>
            </a:xfrm>
            <a:prstGeom prst="rect">
              <a:avLst/>
            </a:prstGeom>
          </p:spPr>
        </p:pic>
      </p:grpSp>
    </p:spTree>
    <p:extLst>
      <p:ext uri="{BB962C8B-B14F-4D97-AF65-F5344CB8AC3E}">
        <p14:creationId xmlns:p14="http://schemas.microsoft.com/office/powerpoint/2010/main" val="2301138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4B5A8-858E-446C-859A-9ECEE1282DFA}"/>
              </a:ext>
            </a:extLst>
          </p:cNvPr>
          <p:cNvSpPr>
            <a:spLocks noGrp="1"/>
          </p:cNvSpPr>
          <p:nvPr>
            <p:ph type="title"/>
          </p:nvPr>
        </p:nvSpPr>
        <p:spPr/>
        <p:txBody>
          <a:bodyPr/>
          <a:lstStyle/>
          <a:p>
            <a:r>
              <a:rPr lang="en-US" dirty="0"/>
              <a:t>Add Students to the Roster</a:t>
            </a:r>
          </a:p>
        </p:txBody>
      </p:sp>
      <p:grpSp>
        <p:nvGrpSpPr>
          <p:cNvPr id="5" name="Group 4" descr="Sample students being added to the Selected Students column of the Add Students to the Roster panel.">
            <a:extLst>
              <a:ext uri="{FF2B5EF4-FFF2-40B4-BE49-F238E27FC236}">
                <a16:creationId xmlns:a16="http://schemas.microsoft.com/office/drawing/2014/main" id="{DD0FA4A7-B9F4-48A9-B48B-D56E96032FDE}"/>
              </a:ext>
            </a:extLst>
          </p:cNvPr>
          <p:cNvGrpSpPr/>
          <p:nvPr/>
        </p:nvGrpSpPr>
        <p:grpSpPr>
          <a:xfrm>
            <a:off x="1028127" y="734039"/>
            <a:ext cx="10414304" cy="5850148"/>
            <a:chOff x="1028127" y="734039"/>
            <a:chExt cx="10414304" cy="5850148"/>
          </a:xfrm>
        </p:grpSpPr>
        <p:grpSp>
          <p:nvGrpSpPr>
            <p:cNvPr id="4" name="Group 3">
              <a:extLst>
                <a:ext uri="{FF2B5EF4-FFF2-40B4-BE49-F238E27FC236}">
                  <a16:creationId xmlns:a16="http://schemas.microsoft.com/office/drawing/2014/main" id="{16D92835-CDE0-49C1-AF33-FCC089DB9718}"/>
                </a:ext>
              </a:extLst>
            </p:cNvPr>
            <p:cNvGrpSpPr/>
            <p:nvPr/>
          </p:nvGrpSpPr>
          <p:grpSpPr>
            <a:xfrm>
              <a:off x="1028127" y="734039"/>
              <a:ext cx="10414304" cy="5389922"/>
              <a:chOff x="1028127" y="734039"/>
              <a:chExt cx="10414304" cy="5389922"/>
            </a:xfrm>
          </p:grpSpPr>
          <p:pic>
            <p:nvPicPr>
              <p:cNvPr id="9" name="Picture 8">
                <a:extLst>
                  <a:ext uri="{FF2B5EF4-FFF2-40B4-BE49-F238E27FC236}">
                    <a16:creationId xmlns:a16="http://schemas.microsoft.com/office/drawing/2014/main" id="{9D78BB20-570D-4A5B-8506-EEDD71931F50}"/>
                  </a:ext>
                </a:extLst>
              </p:cNvPr>
              <p:cNvPicPr>
                <a:picLocks noChangeAspect="1"/>
              </p:cNvPicPr>
              <p:nvPr/>
            </p:nvPicPr>
            <p:blipFill>
              <a:blip r:embed="rId3"/>
              <a:stretch>
                <a:fillRect/>
              </a:stretch>
            </p:blipFill>
            <p:spPr>
              <a:xfrm>
                <a:off x="1028127" y="734039"/>
                <a:ext cx="10414304" cy="5389922"/>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8" name="Arrow: Curved Down 7">
                <a:extLst>
                  <a:ext uri="{FF2B5EF4-FFF2-40B4-BE49-F238E27FC236}">
                    <a16:creationId xmlns:a16="http://schemas.microsoft.com/office/drawing/2014/main" id="{1F12E5B9-275E-42B1-90A7-18610F7C8EFE}"/>
                  </a:ext>
                </a:extLst>
              </p:cNvPr>
              <p:cNvSpPr/>
              <p:nvPr/>
            </p:nvSpPr>
            <p:spPr>
              <a:xfrm>
                <a:off x="1148707" y="1135463"/>
                <a:ext cx="5844946" cy="1245996"/>
              </a:xfrm>
              <a:prstGeom prst="curved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grpSp>
        <p:pic>
          <p:nvPicPr>
            <p:cNvPr id="7" name="Graphic 6" descr="Cursor with solid fill">
              <a:extLst>
                <a:ext uri="{FF2B5EF4-FFF2-40B4-BE49-F238E27FC236}">
                  <a16:creationId xmlns:a16="http://schemas.microsoft.com/office/drawing/2014/main" id="{A2AF0BE5-63B4-43E0-B88E-8E9677AFC1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84471" y="5869790"/>
              <a:ext cx="701615" cy="714397"/>
            </a:xfrm>
            <a:prstGeom prst="rect">
              <a:avLst/>
            </a:prstGeom>
          </p:spPr>
        </p:pic>
      </p:grpSp>
      <p:sp>
        <p:nvSpPr>
          <p:cNvPr id="3" name="Slide Number Placeholder 2">
            <a:extLst>
              <a:ext uri="{FF2B5EF4-FFF2-40B4-BE49-F238E27FC236}">
                <a16:creationId xmlns:a16="http://schemas.microsoft.com/office/drawing/2014/main" id="{93981195-0AAD-486A-A78E-C21D1FDADF9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000" b="0" i="0" u="none" strike="noStrike" kern="1200" cap="none" spc="0" normalizeH="0" baseline="0" noProof="0" dirty="0">
              <a:ln>
                <a:noFill/>
              </a:ln>
              <a:solidFill>
                <a:srgbClr val="FFFFFF">
                  <a:lumMod val="75000"/>
                </a:srgbClr>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36555640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C017690-3E06-4A2C-A85F-86C9EECB5411}"/>
              </a:ext>
            </a:extLst>
          </p:cNvPr>
          <p:cNvGrpSpPr/>
          <p:nvPr/>
        </p:nvGrpSpPr>
        <p:grpSpPr>
          <a:xfrm>
            <a:off x="1281659" y="826884"/>
            <a:ext cx="9628682" cy="3391571"/>
            <a:chOff x="1112501" y="826884"/>
            <a:chExt cx="9628682" cy="3391571"/>
          </a:xfrm>
        </p:grpSpPr>
        <p:pic>
          <p:nvPicPr>
            <p:cNvPr id="12" name="Picture 11" descr="A screenshot of a cell phone&#10;&#10;Description automatically generated">
              <a:extLst>
                <a:ext uri="{FF2B5EF4-FFF2-40B4-BE49-F238E27FC236}">
                  <a16:creationId xmlns:a16="http://schemas.microsoft.com/office/drawing/2014/main" id="{BC700BA5-4463-4347-A7C1-52D5F8C51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501" y="826884"/>
              <a:ext cx="9628682" cy="3391571"/>
            </a:xfrm>
            <a:prstGeom prst="rect">
              <a:avLst/>
            </a:prstGeom>
          </p:spPr>
        </p:pic>
        <p:sp>
          <p:nvSpPr>
            <p:cNvPr id="2" name="Oval 1">
              <a:extLst>
                <a:ext uri="{FF2B5EF4-FFF2-40B4-BE49-F238E27FC236}">
                  <a16:creationId xmlns:a16="http://schemas.microsoft.com/office/drawing/2014/main" id="{30AFD6BF-9B55-4425-B0EF-4F916F039ED3}"/>
                </a:ext>
              </a:extLst>
            </p:cNvPr>
            <p:cNvSpPr/>
            <p:nvPr/>
          </p:nvSpPr>
          <p:spPr>
            <a:xfrm>
              <a:off x="1362327" y="1317341"/>
              <a:ext cx="3700785" cy="101846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grpSp>
      <p:sp>
        <p:nvSpPr>
          <p:cNvPr id="10" name="Slide Number Placeholder 4">
            <a:extLst>
              <a:ext uri="{FF2B5EF4-FFF2-40B4-BE49-F238E27FC236}">
                <a16:creationId xmlns:a16="http://schemas.microsoft.com/office/drawing/2014/main" id="{282BFF21-DBDC-47EF-BAF8-FE2B82893D5F}"/>
              </a:ext>
            </a:extLst>
          </p:cNvPr>
          <p:cNvSpPr txBox="1">
            <a:spLocks/>
          </p:cNvSpPr>
          <p:nvPr/>
        </p:nvSpPr>
        <p:spPr>
          <a:xfrm>
            <a:off x="11442432" y="6444777"/>
            <a:ext cx="706657" cy="2788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200" b="0" i="0" u="none" strike="noStrike" kern="1200" cap="none" spc="0" normalizeH="0" baseline="0" noProof="0" smtClean="0">
                <a:ln>
                  <a:noFill/>
                </a:ln>
                <a:solidFill>
                  <a:srgbClr val="FFFFFF"/>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
        <p:nvSpPr>
          <p:cNvPr id="11" name="Title 2">
            <a:extLst>
              <a:ext uri="{FF2B5EF4-FFF2-40B4-BE49-F238E27FC236}">
                <a16:creationId xmlns:a16="http://schemas.microsoft.com/office/drawing/2014/main" id="{4E96668B-00F8-443F-A23C-BF9237246C75}"/>
              </a:ext>
            </a:extLst>
          </p:cNvPr>
          <p:cNvSpPr txBox="1">
            <a:spLocks/>
          </p:cNvSpPr>
          <p:nvPr/>
        </p:nvSpPr>
        <p:spPr>
          <a:xfrm>
            <a:off x="226977" y="0"/>
            <a:ext cx="11215455" cy="730840"/>
          </a:xfrm>
          <a:prstGeom prst="rect">
            <a:avLst/>
          </a:prstGeom>
        </p:spPr>
        <p:txBody>
          <a:bodyPr>
            <a:noAutofit/>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Franklin Gothic Medium" panose="020B0603020102020204"/>
                <a:ea typeface="+mj-ea"/>
                <a:cs typeface="Calibri"/>
              </a:rPr>
              <a:t>Upload Rosters Using a Template</a:t>
            </a:r>
          </a:p>
        </p:txBody>
      </p:sp>
      <p:pic>
        <p:nvPicPr>
          <p:cNvPr id="4" name="Picture 3">
            <a:extLst>
              <a:ext uri="{FF2B5EF4-FFF2-40B4-BE49-F238E27FC236}">
                <a16:creationId xmlns:a16="http://schemas.microsoft.com/office/drawing/2014/main" id="{D930D86F-B65C-46FC-854B-FC5CB287045F}"/>
              </a:ext>
            </a:extLst>
          </p:cNvPr>
          <p:cNvPicPr>
            <a:picLocks noChangeAspect="1"/>
          </p:cNvPicPr>
          <p:nvPr/>
        </p:nvPicPr>
        <p:blipFill>
          <a:blip r:embed="rId4"/>
          <a:stretch>
            <a:fillRect/>
          </a:stretch>
        </p:blipFill>
        <p:spPr>
          <a:xfrm>
            <a:off x="2740793" y="4314499"/>
            <a:ext cx="6710413" cy="1716617"/>
          </a:xfrm>
          <a:prstGeom prst="rect">
            <a:avLst/>
          </a:prstGeom>
          <a:ln>
            <a:solidFill>
              <a:schemeClr val="accent1"/>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692267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C66B8A7-6C02-459B-B110-A97EFEC33C53}"/>
              </a:ext>
            </a:extLst>
          </p:cNvPr>
          <p:cNvSpPr>
            <a:spLocks noGrp="1"/>
          </p:cNvSpPr>
          <p:nvPr>
            <p:ph type="sldNum" sz="quarter" idx="17"/>
          </p:nvPr>
        </p:nvSpPr>
        <p:spPr/>
        <p:txBody>
          <a:bodyPr/>
          <a:lstStyle/>
          <a:p>
            <a:fld id="{58AE716E-68DD-2249-A7FA-8AEF0B14DF81}" type="slidenum">
              <a:rPr lang="en-US" smtClean="0"/>
              <a:pPr/>
              <a:t>4</a:t>
            </a:fld>
            <a:endParaRPr lang="en-US" dirty="0"/>
          </a:p>
        </p:txBody>
      </p:sp>
      <p:grpSp>
        <p:nvGrpSpPr>
          <p:cNvPr id="16" name="Group 15">
            <a:extLst>
              <a:ext uri="{FF2B5EF4-FFF2-40B4-BE49-F238E27FC236}">
                <a16:creationId xmlns:a16="http://schemas.microsoft.com/office/drawing/2014/main" id="{CC354956-DC2D-42E7-A9E3-63601B5462A3}"/>
              </a:ext>
            </a:extLst>
          </p:cNvPr>
          <p:cNvGrpSpPr/>
          <p:nvPr/>
        </p:nvGrpSpPr>
        <p:grpSpPr>
          <a:xfrm>
            <a:off x="978845" y="858654"/>
            <a:ext cx="6356837" cy="5140689"/>
            <a:chOff x="656805" y="952359"/>
            <a:chExt cx="6356837" cy="5140689"/>
          </a:xfrm>
          <a:effectLst>
            <a:outerShdw blurRad="50800" dist="38100" dir="2700000" algn="tl" rotWithShape="0">
              <a:prstClr val="black">
                <a:alpha val="40000"/>
              </a:prstClr>
            </a:outerShdw>
          </a:effectLst>
        </p:grpSpPr>
        <p:pic>
          <p:nvPicPr>
            <p:cNvPr id="9" name="Picture 8">
              <a:extLst>
                <a:ext uri="{FF2B5EF4-FFF2-40B4-BE49-F238E27FC236}">
                  <a16:creationId xmlns:a16="http://schemas.microsoft.com/office/drawing/2014/main" id="{D62EFB8F-5932-434D-BA0B-E68FC19FE69E}"/>
                </a:ext>
              </a:extLst>
            </p:cNvPr>
            <p:cNvPicPr>
              <a:picLocks noChangeAspect="1"/>
            </p:cNvPicPr>
            <p:nvPr/>
          </p:nvPicPr>
          <p:blipFill>
            <a:blip r:embed="rId3"/>
            <a:stretch>
              <a:fillRect/>
            </a:stretch>
          </p:blipFill>
          <p:spPr>
            <a:xfrm>
              <a:off x="656805" y="952359"/>
              <a:ext cx="6356837" cy="5140689"/>
            </a:xfrm>
            <a:prstGeom prst="rect">
              <a:avLst/>
            </a:prstGeom>
            <a:ln w="12700">
              <a:solidFill>
                <a:schemeClr val="bg1">
                  <a:lumMod val="75000"/>
                </a:schemeClr>
              </a:solidFill>
            </a:ln>
          </p:spPr>
        </p:pic>
        <p:sp>
          <p:nvSpPr>
            <p:cNvPr id="10" name="Rectangle 9">
              <a:extLst>
                <a:ext uri="{FF2B5EF4-FFF2-40B4-BE49-F238E27FC236}">
                  <a16:creationId xmlns:a16="http://schemas.microsoft.com/office/drawing/2014/main" id="{A7C32E86-CD48-460F-B5A0-86B49D2C38D2}"/>
                </a:ext>
              </a:extLst>
            </p:cNvPr>
            <p:cNvSpPr/>
            <p:nvPr/>
          </p:nvSpPr>
          <p:spPr>
            <a:xfrm>
              <a:off x="4856318" y="952359"/>
              <a:ext cx="2157324" cy="1956211"/>
            </a:xfrm>
            <a:prstGeom prst="rect">
              <a:avLst/>
            </a:prstGeom>
            <a:noFill/>
            <a:ln w="38100">
              <a:solidFill>
                <a:srgbClr val="8C17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1" name="Graphic 10" descr="Cursor with solid fill">
              <a:extLst>
                <a:ext uri="{FF2B5EF4-FFF2-40B4-BE49-F238E27FC236}">
                  <a16:creationId xmlns:a16="http://schemas.microsoft.com/office/drawing/2014/main" id="{990E714D-F834-4533-929A-271D1C4D23E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01552" y="2117991"/>
              <a:ext cx="507809" cy="507809"/>
            </a:xfrm>
            <a:prstGeom prst="rect">
              <a:avLst/>
            </a:prstGeom>
          </p:spPr>
        </p:pic>
      </p:grpSp>
      <p:sp>
        <p:nvSpPr>
          <p:cNvPr id="13" name="TextBox 12">
            <a:extLst>
              <a:ext uri="{FF2B5EF4-FFF2-40B4-BE49-F238E27FC236}">
                <a16:creationId xmlns:a16="http://schemas.microsoft.com/office/drawing/2014/main" id="{9B978C9B-7A9D-4CC9-AFB7-B2934F402337}"/>
              </a:ext>
            </a:extLst>
          </p:cNvPr>
          <p:cNvSpPr txBox="1"/>
          <p:nvPr/>
        </p:nvSpPr>
        <p:spPr>
          <a:xfrm>
            <a:off x="196984" y="77980"/>
            <a:ext cx="6094378" cy="584775"/>
          </a:xfrm>
          <a:prstGeom prst="rect">
            <a:avLst/>
          </a:prstGeom>
          <a:noFill/>
        </p:spPr>
        <p:txBody>
          <a:bodyPr wrap="square">
            <a:spAutoFit/>
          </a:bodyPr>
          <a:lstStyle/>
          <a:p>
            <a:r>
              <a:rPr lang="en-US" sz="3200" dirty="0">
                <a:solidFill>
                  <a:schemeClr val="bg1"/>
                </a:solidFill>
                <a:latin typeface="+mj-lt"/>
              </a:rPr>
              <a:t>Log In to Centralized Reporting</a:t>
            </a:r>
          </a:p>
        </p:txBody>
      </p:sp>
      <p:grpSp>
        <p:nvGrpSpPr>
          <p:cNvPr id="15" name="Group 14">
            <a:extLst>
              <a:ext uri="{FF2B5EF4-FFF2-40B4-BE49-F238E27FC236}">
                <a16:creationId xmlns:a16="http://schemas.microsoft.com/office/drawing/2014/main" id="{606F14F4-B25F-4BF5-B341-3A20D37A5F56}"/>
              </a:ext>
            </a:extLst>
          </p:cNvPr>
          <p:cNvGrpSpPr/>
          <p:nvPr/>
        </p:nvGrpSpPr>
        <p:grpSpPr>
          <a:xfrm>
            <a:off x="7651664" y="1449488"/>
            <a:ext cx="3435032" cy="3959019"/>
            <a:chOff x="7778123" y="1468208"/>
            <a:chExt cx="3435032" cy="3959019"/>
          </a:xfrm>
        </p:grpSpPr>
        <p:pic>
          <p:nvPicPr>
            <p:cNvPr id="6" name="Picture 5" descr="Graphical user interface, application&#10;&#10;Description automatically generated">
              <a:extLst>
                <a:ext uri="{FF2B5EF4-FFF2-40B4-BE49-F238E27FC236}">
                  <a16:creationId xmlns:a16="http://schemas.microsoft.com/office/drawing/2014/main" id="{19389AF2-6E3F-4EC2-8C83-2638CCFB5C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78123" y="1468208"/>
              <a:ext cx="3435032" cy="395901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14" name="Graphic 13" descr="Cursor with solid fill">
              <a:extLst>
                <a:ext uri="{FF2B5EF4-FFF2-40B4-BE49-F238E27FC236}">
                  <a16:creationId xmlns:a16="http://schemas.microsoft.com/office/drawing/2014/main" id="{53F55317-300E-4662-AE6C-A9BCC0E080D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29450" y="3429000"/>
              <a:ext cx="507809" cy="507809"/>
            </a:xfrm>
            <a:prstGeom prst="rect">
              <a:avLst/>
            </a:prstGeom>
          </p:spPr>
        </p:pic>
      </p:grpSp>
    </p:spTree>
    <p:extLst>
      <p:ext uri="{BB962C8B-B14F-4D97-AF65-F5344CB8AC3E}">
        <p14:creationId xmlns:p14="http://schemas.microsoft.com/office/powerpoint/2010/main" val="24864475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643AC4-2808-4E2F-B008-BFDAE400F327}"/>
              </a:ext>
            </a:extLst>
          </p:cNvPr>
          <p:cNvSpPr>
            <a:spLocks noGrp="1"/>
          </p:cNvSpPr>
          <p:nvPr>
            <p:ph type="title"/>
          </p:nvPr>
        </p:nvSpPr>
        <p:spPr/>
        <p:txBody>
          <a:bodyPr/>
          <a:lstStyle/>
          <a:p>
            <a:r>
              <a:rPr lang="en-US" dirty="0"/>
              <a:t>Longitudinal Report</a:t>
            </a:r>
          </a:p>
        </p:txBody>
      </p:sp>
      <p:grpSp>
        <p:nvGrpSpPr>
          <p:cNvPr id="9" name="Group 8" descr="Build Longitudinal Report button.&#10;">
            <a:extLst>
              <a:ext uri="{FF2B5EF4-FFF2-40B4-BE49-F238E27FC236}">
                <a16:creationId xmlns:a16="http://schemas.microsoft.com/office/drawing/2014/main" id="{314A4C6E-0FF1-4341-BCF4-52C7F1F040CA}"/>
              </a:ext>
            </a:extLst>
          </p:cNvPr>
          <p:cNvGrpSpPr/>
          <p:nvPr/>
        </p:nvGrpSpPr>
        <p:grpSpPr>
          <a:xfrm>
            <a:off x="1160603" y="1061000"/>
            <a:ext cx="2749526" cy="532165"/>
            <a:chOff x="1160603" y="1061000"/>
            <a:chExt cx="2749526" cy="532165"/>
          </a:xfrm>
        </p:grpSpPr>
        <p:pic>
          <p:nvPicPr>
            <p:cNvPr id="6" name="Picture 5">
              <a:extLst>
                <a:ext uri="{FF2B5EF4-FFF2-40B4-BE49-F238E27FC236}">
                  <a16:creationId xmlns:a16="http://schemas.microsoft.com/office/drawing/2014/main" id="{2F626CC0-8B12-4566-ACED-7CC9D827DA5D}"/>
                </a:ext>
              </a:extLst>
            </p:cNvPr>
            <p:cNvPicPr>
              <a:picLocks noChangeAspect="1"/>
            </p:cNvPicPr>
            <p:nvPr/>
          </p:nvPicPr>
          <p:blipFill rotWithShape="1">
            <a:blip r:embed="rId3"/>
            <a:srcRect b="42166"/>
            <a:stretch/>
          </p:blipFill>
          <p:spPr>
            <a:xfrm>
              <a:off x="1160603" y="1061000"/>
              <a:ext cx="2744409" cy="526516"/>
            </a:xfrm>
            <a:prstGeom prst="rect">
              <a:avLst/>
            </a:prstGeom>
            <a:ln w="12700">
              <a:solidFill>
                <a:schemeClr val="bg1">
                  <a:lumMod val="75000"/>
                </a:schemeClr>
              </a:solidFill>
            </a:ln>
          </p:spPr>
        </p:pic>
        <p:sp>
          <p:nvSpPr>
            <p:cNvPr id="7" name="Oval 6">
              <a:extLst>
                <a:ext uri="{FF2B5EF4-FFF2-40B4-BE49-F238E27FC236}">
                  <a16:creationId xmlns:a16="http://schemas.microsoft.com/office/drawing/2014/main" id="{A55FBBAD-9A90-4CD8-B6E7-04391EB8AA09}"/>
                </a:ext>
              </a:extLst>
            </p:cNvPr>
            <p:cNvSpPr/>
            <p:nvPr/>
          </p:nvSpPr>
          <p:spPr>
            <a:xfrm>
              <a:off x="2474425" y="1199761"/>
              <a:ext cx="1435704" cy="39340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grpSp>
      <p:sp>
        <p:nvSpPr>
          <p:cNvPr id="11" name="Rectangle: Rounded Corners 10" descr="Only students highlighted in yellow on the report will appear on the Longitudinal Report.&#10;">
            <a:extLst>
              <a:ext uri="{FF2B5EF4-FFF2-40B4-BE49-F238E27FC236}">
                <a16:creationId xmlns:a16="http://schemas.microsoft.com/office/drawing/2014/main" id="{1B42657D-AE83-4862-9F66-A6BC5E40FF12}"/>
              </a:ext>
            </a:extLst>
          </p:cNvPr>
          <p:cNvSpPr/>
          <p:nvPr/>
        </p:nvSpPr>
        <p:spPr>
          <a:xfrm>
            <a:off x="6225749" y="5171481"/>
            <a:ext cx="5140712" cy="815662"/>
          </a:xfrm>
          <a:prstGeom prst="roundRect">
            <a:avLst/>
          </a:prstGeom>
          <a:solidFill>
            <a:srgbClr val="858585"/>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Franklin Gothic Book" panose="020B0503020102020204"/>
                <a:ea typeface="+mn-ea"/>
                <a:cs typeface="+mn-cs"/>
              </a:rPr>
              <a:t>Only students highlighted in yellow will appear on the Longitudinal Report.</a:t>
            </a:r>
          </a:p>
        </p:txBody>
      </p:sp>
      <p:sp>
        <p:nvSpPr>
          <p:cNvPr id="3" name="Slide Number Placeholder 2">
            <a:extLst>
              <a:ext uri="{FF2B5EF4-FFF2-40B4-BE49-F238E27FC236}">
                <a16:creationId xmlns:a16="http://schemas.microsoft.com/office/drawing/2014/main" id="{B46DD0B2-2B8F-4209-82BA-00F20104418A}"/>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17" name="Picture 16">
            <a:extLst>
              <a:ext uri="{FF2B5EF4-FFF2-40B4-BE49-F238E27FC236}">
                <a16:creationId xmlns:a16="http://schemas.microsoft.com/office/drawing/2014/main" id="{D78A5938-BC4F-4B4E-9B09-1E7FD901B56E}"/>
              </a:ext>
            </a:extLst>
          </p:cNvPr>
          <p:cNvPicPr>
            <a:picLocks noChangeAspect="1"/>
          </p:cNvPicPr>
          <p:nvPr/>
        </p:nvPicPr>
        <p:blipFill>
          <a:blip r:embed="rId4"/>
          <a:stretch>
            <a:fillRect/>
          </a:stretch>
        </p:blipFill>
        <p:spPr>
          <a:xfrm>
            <a:off x="396241" y="1967366"/>
            <a:ext cx="5221974" cy="210563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19" name="Graphic 18" descr="Cursor with solid fill">
            <a:extLst>
              <a:ext uri="{FF2B5EF4-FFF2-40B4-BE49-F238E27FC236}">
                <a16:creationId xmlns:a16="http://schemas.microsoft.com/office/drawing/2014/main" id="{CD5AE112-E7C4-4192-A865-18C54763C20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74425" y="3429000"/>
            <a:ext cx="492138" cy="501104"/>
          </a:xfrm>
          <a:prstGeom prst="rect">
            <a:avLst/>
          </a:prstGeom>
        </p:spPr>
      </p:pic>
      <p:grpSp>
        <p:nvGrpSpPr>
          <p:cNvPr id="2" name="Group 1">
            <a:extLst>
              <a:ext uri="{FF2B5EF4-FFF2-40B4-BE49-F238E27FC236}">
                <a16:creationId xmlns:a16="http://schemas.microsoft.com/office/drawing/2014/main" id="{0ED62728-9EB3-47ED-9EB3-4EAEC6E8548F}"/>
              </a:ext>
            </a:extLst>
          </p:cNvPr>
          <p:cNvGrpSpPr/>
          <p:nvPr/>
        </p:nvGrpSpPr>
        <p:grpSpPr>
          <a:xfrm>
            <a:off x="5195511" y="1000332"/>
            <a:ext cx="6600248" cy="4039704"/>
            <a:chOff x="5195511" y="1000332"/>
            <a:chExt cx="6600248" cy="4039704"/>
          </a:xfrm>
        </p:grpSpPr>
        <p:grpSp>
          <p:nvGrpSpPr>
            <p:cNvPr id="20" name="Group 19" descr="A sample Longitudinal Report with Progressions that include Fall and Spring administrations of the Grades 3-6 ELA tests.&#10;">
              <a:extLst>
                <a:ext uri="{FF2B5EF4-FFF2-40B4-BE49-F238E27FC236}">
                  <a16:creationId xmlns:a16="http://schemas.microsoft.com/office/drawing/2014/main" id="{5EB644FE-C682-4B35-AA55-E92BA0FFFDF8}"/>
                </a:ext>
              </a:extLst>
            </p:cNvPr>
            <p:cNvGrpSpPr/>
            <p:nvPr/>
          </p:nvGrpSpPr>
          <p:grpSpPr>
            <a:xfrm>
              <a:off x="5195511" y="1000332"/>
              <a:ext cx="6600248" cy="4039704"/>
              <a:chOff x="5195511" y="1000332"/>
              <a:chExt cx="6600248" cy="4039704"/>
            </a:xfrm>
          </p:grpSpPr>
          <p:pic>
            <p:nvPicPr>
              <p:cNvPr id="21" name="Picture 20" descr="Teacher view: Longitudinal Report window: detailed report options page with the Progression drop-down list, the Generate Report button, and a table showing tests, test reasons, and students">
                <a:extLst>
                  <a:ext uri="{FF2B5EF4-FFF2-40B4-BE49-F238E27FC236}">
                    <a16:creationId xmlns:a16="http://schemas.microsoft.com/office/drawing/2014/main" id="{DD0B125B-E674-48BE-95D4-067C462CCFC8}"/>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5796450" y="1000332"/>
                <a:ext cx="5999309" cy="4039704"/>
              </a:xfrm>
              <a:prstGeom prst="rect">
                <a:avLst/>
              </a:prstGeom>
              <a:noFill/>
              <a:ln w="12700">
                <a:solidFill>
                  <a:schemeClr val="bg1">
                    <a:lumMod val="75000"/>
                  </a:schemeClr>
                </a:solidFill>
                <a:round/>
                <a:headEnd/>
                <a:tailEnd/>
              </a:ln>
            </p:spPr>
          </p:pic>
          <p:sp>
            <p:nvSpPr>
              <p:cNvPr id="22" name="Arrow: Right 21">
                <a:extLst>
                  <a:ext uri="{FF2B5EF4-FFF2-40B4-BE49-F238E27FC236}">
                    <a16:creationId xmlns:a16="http://schemas.microsoft.com/office/drawing/2014/main" id="{8E032E5E-B70C-4FE9-B564-A79343BA933A}"/>
                  </a:ext>
                </a:extLst>
              </p:cNvPr>
              <p:cNvSpPr/>
              <p:nvPr/>
            </p:nvSpPr>
            <p:spPr>
              <a:xfrm>
                <a:off x="5195511" y="1286464"/>
                <a:ext cx="606056" cy="373721"/>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pic>
            <p:nvPicPr>
              <p:cNvPr id="23" name="Graphic 22" descr="Cursor with solid fill">
                <a:extLst>
                  <a:ext uri="{FF2B5EF4-FFF2-40B4-BE49-F238E27FC236}">
                    <a16:creationId xmlns:a16="http://schemas.microsoft.com/office/drawing/2014/main" id="{B7550A61-EA29-4884-AA3A-D2D989552D6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54064" y="1409633"/>
                <a:ext cx="492138" cy="501104"/>
              </a:xfrm>
              <a:prstGeom prst="rect">
                <a:avLst/>
              </a:prstGeom>
            </p:spPr>
          </p:pic>
        </p:grpSp>
        <p:pic>
          <p:nvPicPr>
            <p:cNvPr id="24" name="Picture 23">
              <a:extLst>
                <a:ext uri="{FF2B5EF4-FFF2-40B4-BE49-F238E27FC236}">
                  <a16:creationId xmlns:a16="http://schemas.microsoft.com/office/drawing/2014/main" id="{1FF018EF-25CC-4498-AC99-C02D1B49E597}"/>
                </a:ext>
              </a:extLst>
            </p:cNvPr>
            <p:cNvPicPr>
              <a:picLocks noChangeAspect="1"/>
            </p:cNvPicPr>
            <p:nvPr/>
          </p:nvPicPr>
          <p:blipFill>
            <a:blip r:embed="rId9"/>
            <a:stretch>
              <a:fillRect/>
            </a:stretch>
          </p:blipFill>
          <p:spPr>
            <a:xfrm>
              <a:off x="6480229" y="1396463"/>
              <a:ext cx="764793" cy="184117"/>
            </a:xfrm>
            <a:prstGeom prst="rect">
              <a:avLst/>
            </a:prstGeom>
          </p:spPr>
        </p:pic>
      </p:grpSp>
    </p:spTree>
    <p:extLst>
      <p:ext uri="{BB962C8B-B14F-4D97-AF65-F5344CB8AC3E}">
        <p14:creationId xmlns:p14="http://schemas.microsoft.com/office/powerpoint/2010/main" val="11519178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643AC4-2808-4E2F-B008-BFDAE400F327}"/>
              </a:ext>
            </a:extLst>
          </p:cNvPr>
          <p:cNvSpPr>
            <a:spLocks noGrp="1"/>
          </p:cNvSpPr>
          <p:nvPr>
            <p:ph type="title"/>
          </p:nvPr>
        </p:nvSpPr>
        <p:spPr/>
        <p:txBody>
          <a:bodyPr>
            <a:normAutofit/>
          </a:bodyPr>
          <a:lstStyle/>
          <a:p>
            <a:r>
              <a:rPr lang="en-US" dirty="0"/>
              <a:t>Sample Longitudinal Report</a:t>
            </a:r>
          </a:p>
        </p:txBody>
      </p:sp>
      <p:sp>
        <p:nvSpPr>
          <p:cNvPr id="3" name="Slide Number Placeholder 2">
            <a:extLst>
              <a:ext uri="{FF2B5EF4-FFF2-40B4-BE49-F238E27FC236}">
                <a16:creationId xmlns:a16="http://schemas.microsoft.com/office/drawing/2014/main" id="{B46DD0B2-2B8F-4209-82BA-00F20104418A}"/>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6" name="Picture 5">
            <a:extLst>
              <a:ext uri="{FF2B5EF4-FFF2-40B4-BE49-F238E27FC236}">
                <a16:creationId xmlns:a16="http://schemas.microsoft.com/office/drawing/2014/main" id="{A8BA7F84-9F10-45C9-B761-E2DC04DB4BC2}"/>
              </a:ext>
            </a:extLst>
          </p:cNvPr>
          <p:cNvPicPr>
            <a:picLocks noChangeAspect="1"/>
          </p:cNvPicPr>
          <p:nvPr/>
        </p:nvPicPr>
        <p:blipFill>
          <a:blip r:embed="rId3"/>
          <a:stretch>
            <a:fillRect/>
          </a:stretch>
        </p:blipFill>
        <p:spPr>
          <a:xfrm>
            <a:off x="1347841" y="770898"/>
            <a:ext cx="9889653" cy="5316204"/>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7" name="Rectangle: Rounded Corners 6">
            <a:extLst>
              <a:ext uri="{FF2B5EF4-FFF2-40B4-BE49-F238E27FC236}">
                <a16:creationId xmlns:a16="http://schemas.microsoft.com/office/drawing/2014/main" id="{788DCB30-0A54-4568-83F1-C4D32D8D28C8}"/>
              </a:ext>
            </a:extLst>
          </p:cNvPr>
          <p:cNvSpPr/>
          <p:nvPr/>
        </p:nvSpPr>
        <p:spPr>
          <a:xfrm>
            <a:off x="2189258" y="1562244"/>
            <a:ext cx="1272619" cy="254524"/>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6901331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97915E7F-7BAD-4647-8672-A063DBC9500C}"/>
              </a:ext>
            </a:extLst>
          </p:cNvPr>
          <p:cNvPicPr>
            <a:picLocks noChangeAspect="1"/>
          </p:cNvPicPr>
          <p:nvPr/>
        </p:nvPicPr>
        <p:blipFill>
          <a:blip r:embed="rId3"/>
          <a:stretch>
            <a:fillRect/>
          </a:stretch>
        </p:blipFill>
        <p:spPr>
          <a:xfrm>
            <a:off x="253252" y="963706"/>
            <a:ext cx="11685494" cy="4930588"/>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0" name="Title 9">
            <a:extLst>
              <a:ext uri="{FF2B5EF4-FFF2-40B4-BE49-F238E27FC236}">
                <a16:creationId xmlns:a16="http://schemas.microsoft.com/office/drawing/2014/main" id="{7B5F9097-D723-4448-8E63-73D977B3AE94}"/>
              </a:ext>
            </a:extLst>
          </p:cNvPr>
          <p:cNvSpPr>
            <a:spLocks noGrp="1"/>
          </p:cNvSpPr>
          <p:nvPr>
            <p:ph type="title" idx="4294967295"/>
          </p:nvPr>
        </p:nvSpPr>
        <p:spPr>
          <a:xfrm>
            <a:off x="251625" y="41585"/>
            <a:ext cx="11016200" cy="518012"/>
          </a:xfrm>
        </p:spPr>
        <p:txBody>
          <a:bodyPr/>
          <a:lstStyle/>
          <a:p>
            <a:r>
              <a:rPr lang="en-US" dirty="0"/>
              <a:t>How to Build a Demographic Breakdown Report</a:t>
            </a:r>
          </a:p>
        </p:txBody>
      </p:sp>
      <p:sp>
        <p:nvSpPr>
          <p:cNvPr id="2" name="Slide Number Placeholder 1">
            <a:extLst>
              <a:ext uri="{FF2B5EF4-FFF2-40B4-BE49-F238E27FC236}">
                <a16:creationId xmlns:a16="http://schemas.microsoft.com/office/drawing/2014/main" id="{773C24DF-1E40-48F0-92EF-CCE18578BB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F7035-E4E1-4BB6-A0A9-EB548548B6A5}"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
        <p:nvSpPr>
          <p:cNvPr id="20" name="Oval 19">
            <a:extLst>
              <a:ext uri="{FF2B5EF4-FFF2-40B4-BE49-F238E27FC236}">
                <a16:creationId xmlns:a16="http://schemas.microsoft.com/office/drawing/2014/main" id="{180D2F2F-8663-4DCE-BF79-087B7537E7F8}"/>
              </a:ext>
            </a:extLst>
          </p:cNvPr>
          <p:cNvSpPr/>
          <p:nvPr/>
        </p:nvSpPr>
        <p:spPr>
          <a:xfrm>
            <a:off x="8922205" y="1819241"/>
            <a:ext cx="1651788" cy="41864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pic>
        <p:nvPicPr>
          <p:cNvPr id="32" name="Picture 31">
            <a:extLst>
              <a:ext uri="{FF2B5EF4-FFF2-40B4-BE49-F238E27FC236}">
                <a16:creationId xmlns:a16="http://schemas.microsoft.com/office/drawing/2014/main" id="{49868CD3-3830-4C71-AA5E-271E702DA1DC}"/>
              </a:ext>
            </a:extLst>
          </p:cNvPr>
          <p:cNvPicPr>
            <a:picLocks noChangeAspect="1"/>
          </p:cNvPicPr>
          <p:nvPr/>
        </p:nvPicPr>
        <p:blipFill>
          <a:blip r:embed="rId4"/>
          <a:stretch>
            <a:fillRect/>
          </a:stretch>
        </p:blipFill>
        <p:spPr>
          <a:xfrm>
            <a:off x="3900487" y="3292986"/>
            <a:ext cx="4391025" cy="2876550"/>
          </a:xfrm>
          <a:prstGeom prst="rect">
            <a:avLst/>
          </a:prstGeom>
        </p:spPr>
      </p:pic>
      <p:pic>
        <p:nvPicPr>
          <p:cNvPr id="33" name="Graphic 32" descr="Cursor with solid fill">
            <a:extLst>
              <a:ext uri="{FF2B5EF4-FFF2-40B4-BE49-F238E27FC236}">
                <a16:creationId xmlns:a16="http://schemas.microsoft.com/office/drawing/2014/main" id="{2CED30B2-0FA5-49E3-8D9B-033FBB0ECAF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59725" y="5530811"/>
            <a:ext cx="492138" cy="501104"/>
          </a:xfrm>
          <a:prstGeom prst="rect">
            <a:avLst/>
          </a:prstGeom>
        </p:spPr>
      </p:pic>
    </p:spTree>
    <p:extLst>
      <p:ext uri="{BB962C8B-B14F-4D97-AF65-F5344CB8AC3E}">
        <p14:creationId xmlns:p14="http://schemas.microsoft.com/office/powerpoint/2010/main" val="14131956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510269B-3304-4381-BAD8-E7267BB51B84}"/>
              </a:ext>
            </a:extLst>
          </p:cNvPr>
          <p:cNvSpPr>
            <a:spLocks noGrp="1"/>
          </p:cNvSpPr>
          <p:nvPr>
            <p:ph type="title" idx="4294967295"/>
          </p:nvPr>
        </p:nvSpPr>
        <p:spPr>
          <a:xfrm>
            <a:off x="324631" y="501443"/>
            <a:ext cx="11016200" cy="518012"/>
          </a:xfrm>
        </p:spPr>
        <p:txBody>
          <a:bodyPr/>
          <a:lstStyle/>
          <a:p>
            <a:pPr rtl="0" eaLnBrk="1" fontAlgn="auto" latinLnBrk="0" hangingPunct="1"/>
            <a:r>
              <a:rPr lang="en-US" sz="3200" b="0" i="0" kern="1200" spc="0" baseline="0" dirty="0">
                <a:ln>
                  <a:noFill/>
                </a:ln>
                <a:solidFill>
                  <a:srgbClr val="FFFFFF"/>
                </a:solidFill>
                <a:effectLst/>
                <a:latin typeface="Franklin Gothic Medium" panose="020B0603020102020204" pitchFamily="34" charset="0"/>
                <a:ea typeface="+mn-ea"/>
                <a:cs typeface="+mn-cs"/>
              </a:rPr>
              <a:t>Demographic Breakdown Report</a:t>
            </a:r>
            <a:endParaRPr lang="en-US" dirty="0">
              <a:effectLst/>
            </a:endParaRPr>
          </a:p>
          <a:p>
            <a:endParaRPr lang="en-US" dirty="0"/>
          </a:p>
        </p:txBody>
      </p:sp>
      <p:sp>
        <p:nvSpPr>
          <p:cNvPr id="2" name="Slide Number Placeholder 1">
            <a:extLst>
              <a:ext uri="{FF2B5EF4-FFF2-40B4-BE49-F238E27FC236}">
                <a16:creationId xmlns:a16="http://schemas.microsoft.com/office/drawing/2014/main" id="{79C77DE5-1D8D-409B-9D87-487ADCB96E0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F7035-E4E1-4BB6-A0A9-EB548548B6A5}"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grpSp>
        <p:nvGrpSpPr>
          <p:cNvPr id="32" name="Group 31">
            <a:extLst>
              <a:ext uri="{FF2B5EF4-FFF2-40B4-BE49-F238E27FC236}">
                <a16:creationId xmlns:a16="http://schemas.microsoft.com/office/drawing/2014/main" id="{201057BD-C5B8-4616-83C5-07B6E65D2E60}"/>
              </a:ext>
            </a:extLst>
          </p:cNvPr>
          <p:cNvGrpSpPr/>
          <p:nvPr/>
        </p:nvGrpSpPr>
        <p:grpSpPr>
          <a:xfrm>
            <a:off x="1411795" y="744540"/>
            <a:ext cx="8365661" cy="5332237"/>
            <a:chOff x="1418798" y="744539"/>
            <a:chExt cx="9262600" cy="5984920"/>
          </a:xfrm>
          <a:effectLst>
            <a:outerShdw blurRad="50800" dist="38100" dir="2700000" algn="tl" rotWithShape="0">
              <a:prstClr val="black">
                <a:alpha val="40000"/>
              </a:prstClr>
            </a:outerShdw>
          </a:effectLst>
        </p:grpSpPr>
        <p:grpSp>
          <p:nvGrpSpPr>
            <p:cNvPr id="20" name="Group 19">
              <a:extLst>
                <a:ext uri="{FF2B5EF4-FFF2-40B4-BE49-F238E27FC236}">
                  <a16:creationId xmlns:a16="http://schemas.microsoft.com/office/drawing/2014/main" id="{70671BF7-6686-4C31-A46C-850DCBE17AB0}"/>
                </a:ext>
              </a:extLst>
            </p:cNvPr>
            <p:cNvGrpSpPr/>
            <p:nvPr/>
          </p:nvGrpSpPr>
          <p:grpSpPr>
            <a:xfrm>
              <a:off x="1433229" y="750401"/>
              <a:ext cx="9248169" cy="5973196"/>
              <a:chOff x="1433229" y="750401"/>
              <a:chExt cx="8892657" cy="5683359"/>
            </a:xfrm>
          </p:grpSpPr>
          <p:grpSp>
            <p:nvGrpSpPr>
              <p:cNvPr id="16" name="Group 15">
                <a:extLst>
                  <a:ext uri="{FF2B5EF4-FFF2-40B4-BE49-F238E27FC236}">
                    <a16:creationId xmlns:a16="http://schemas.microsoft.com/office/drawing/2014/main" id="{276AA411-1037-42AD-B176-1462B9550D5F}"/>
                  </a:ext>
                </a:extLst>
              </p:cNvPr>
              <p:cNvGrpSpPr/>
              <p:nvPr/>
            </p:nvGrpSpPr>
            <p:grpSpPr>
              <a:xfrm>
                <a:off x="1433229" y="750401"/>
                <a:ext cx="8791986" cy="5683359"/>
                <a:chOff x="1482803" y="753861"/>
                <a:chExt cx="8791986" cy="5683359"/>
              </a:xfrm>
            </p:grpSpPr>
            <p:pic>
              <p:nvPicPr>
                <p:cNvPr id="10" name="Picture 9">
                  <a:extLst>
                    <a:ext uri="{FF2B5EF4-FFF2-40B4-BE49-F238E27FC236}">
                      <a16:creationId xmlns:a16="http://schemas.microsoft.com/office/drawing/2014/main" id="{7C66F49E-C3C7-4590-8170-54903407DC40}"/>
                    </a:ext>
                  </a:extLst>
                </p:cNvPr>
                <p:cNvPicPr>
                  <a:picLocks noChangeAspect="1"/>
                </p:cNvPicPr>
                <p:nvPr/>
              </p:nvPicPr>
              <p:blipFill rotWithShape="1">
                <a:blip r:embed="rId3"/>
                <a:srcRect b="88594"/>
                <a:stretch/>
              </p:blipFill>
              <p:spPr>
                <a:xfrm>
                  <a:off x="1489822" y="753861"/>
                  <a:ext cx="8784967" cy="651831"/>
                </a:xfrm>
                <a:prstGeom prst="rect">
                  <a:avLst/>
                </a:prstGeom>
                <a:ln w="12700">
                  <a:noFill/>
                </a:ln>
              </p:spPr>
            </p:pic>
            <p:pic>
              <p:nvPicPr>
                <p:cNvPr id="15" name="Picture 14">
                  <a:extLst>
                    <a:ext uri="{FF2B5EF4-FFF2-40B4-BE49-F238E27FC236}">
                      <a16:creationId xmlns:a16="http://schemas.microsoft.com/office/drawing/2014/main" id="{EB8610E1-CC79-4075-AF32-03BC5E9DB175}"/>
                    </a:ext>
                  </a:extLst>
                </p:cNvPr>
                <p:cNvPicPr>
                  <a:picLocks noChangeAspect="1"/>
                </p:cNvPicPr>
                <p:nvPr/>
              </p:nvPicPr>
              <p:blipFill rotWithShape="1">
                <a:blip r:embed="rId4"/>
                <a:srcRect r="95452"/>
                <a:stretch/>
              </p:blipFill>
              <p:spPr>
                <a:xfrm>
                  <a:off x="1482803" y="1011898"/>
                  <a:ext cx="431673" cy="5425322"/>
                </a:xfrm>
                <a:prstGeom prst="rect">
                  <a:avLst/>
                </a:prstGeom>
                <a:ln w="12700">
                  <a:noFill/>
                </a:ln>
              </p:spPr>
            </p:pic>
          </p:grpSp>
          <p:pic>
            <p:nvPicPr>
              <p:cNvPr id="19" name="Picture 18">
                <a:extLst>
                  <a:ext uri="{FF2B5EF4-FFF2-40B4-BE49-F238E27FC236}">
                    <a16:creationId xmlns:a16="http://schemas.microsoft.com/office/drawing/2014/main" id="{393D97D4-B7BB-4CC9-844B-274F061D16A8}"/>
                  </a:ext>
                </a:extLst>
              </p:cNvPr>
              <p:cNvPicPr>
                <a:picLocks noChangeAspect="1"/>
              </p:cNvPicPr>
              <p:nvPr/>
            </p:nvPicPr>
            <p:blipFill rotWithShape="1">
              <a:blip r:embed="rId4"/>
              <a:srcRect l="5351"/>
              <a:stretch/>
            </p:blipFill>
            <p:spPr>
              <a:xfrm>
                <a:off x="1864902" y="1323675"/>
                <a:ext cx="8460984" cy="5110085"/>
              </a:xfrm>
              <a:prstGeom prst="rect">
                <a:avLst/>
              </a:prstGeom>
              <a:ln w="12700">
                <a:noFill/>
              </a:ln>
            </p:spPr>
          </p:pic>
        </p:grpSp>
        <p:cxnSp>
          <p:nvCxnSpPr>
            <p:cNvPr id="22" name="Straight Connector 21">
              <a:extLst>
                <a:ext uri="{FF2B5EF4-FFF2-40B4-BE49-F238E27FC236}">
                  <a16:creationId xmlns:a16="http://schemas.microsoft.com/office/drawing/2014/main" id="{7292A3F6-6B41-477F-A2AF-7AEBB27C38DE}"/>
                </a:ext>
              </a:extLst>
            </p:cNvPr>
            <p:cNvCxnSpPr>
              <a:cxnSpLocks/>
            </p:cNvCxnSpPr>
            <p:nvPr/>
          </p:nvCxnSpPr>
          <p:spPr>
            <a:xfrm>
              <a:off x="1418798" y="750401"/>
              <a:ext cx="0" cy="597319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DAF5D33-47B8-420E-BA47-9871D850FA2B}"/>
                </a:ext>
              </a:extLst>
            </p:cNvPr>
            <p:cNvCxnSpPr>
              <a:cxnSpLocks/>
            </p:cNvCxnSpPr>
            <p:nvPr/>
          </p:nvCxnSpPr>
          <p:spPr>
            <a:xfrm>
              <a:off x="10582662" y="744539"/>
              <a:ext cx="0" cy="597319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B21DC4A-19C5-4B75-AF27-1BFFFBB0CBB1}"/>
                </a:ext>
              </a:extLst>
            </p:cNvPr>
            <p:cNvCxnSpPr>
              <a:cxnSpLocks/>
            </p:cNvCxnSpPr>
            <p:nvPr/>
          </p:nvCxnSpPr>
          <p:spPr>
            <a:xfrm>
              <a:off x="1418798" y="6729459"/>
              <a:ext cx="9157906"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F6FC869-E664-451E-947F-ACF019E0766E}"/>
                </a:ext>
              </a:extLst>
            </p:cNvPr>
            <p:cNvCxnSpPr>
              <a:cxnSpLocks/>
            </p:cNvCxnSpPr>
            <p:nvPr/>
          </p:nvCxnSpPr>
          <p:spPr>
            <a:xfrm>
              <a:off x="1418798" y="744539"/>
              <a:ext cx="9157906"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3" name="Oval 32">
            <a:extLst>
              <a:ext uri="{FF2B5EF4-FFF2-40B4-BE49-F238E27FC236}">
                <a16:creationId xmlns:a16="http://schemas.microsoft.com/office/drawing/2014/main" id="{D01D48EF-6934-42AF-874B-4A4D2D1518E4}"/>
              </a:ext>
            </a:extLst>
          </p:cNvPr>
          <p:cNvSpPr/>
          <p:nvPr/>
        </p:nvSpPr>
        <p:spPr>
          <a:xfrm>
            <a:off x="2704355" y="1896935"/>
            <a:ext cx="371789" cy="33988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
        <p:nvSpPr>
          <p:cNvPr id="44" name="Oval 43">
            <a:extLst>
              <a:ext uri="{FF2B5EF4-FFF2-40B4-BE49-F238E27FC236}">
                <a16:creationId xmlns:a16="http://schemas.microsoft.com/office/drawing/2014/main" id="{EAA81086-6647-4E90-BC19-0ED32C6CE32D}"/>
              </a:ext>
            </a:extLst>
          </p:cNvPr>
          <p:cNvSpPr/>
          <p:nvPr/>
        </p:nvSpPr>
        <p:spPr>
          <a:xfrm>
            <a:off x="1894223" y="5172123"/>
            <a:ext cx="371789" cy="33988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6199990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89A33DF9-D6B4-4270-9C7E-49A33DBB966F}"/>
              </a:ext>
            </a:extLst>
          </p:cNvPr>
          <p:cNvSpPr>
            <a:spLocks noGrp="1"/>
          </p:cNvSpPr>
          <p:nvPr>
            <p:ph type="title" idx="4294967295"/>
          </p:nvPr>
        </p:nvSpPr>
        <p:spPr>
          <a:xfrm>
            <a:off x="211873" y="94589"/>
            <a:ext cx="11016200" cy="518012"/>
          </a:xfrm>
        </p:spPr>
        <p:txBody>
          <a:bodyPr/>
          <a:lstStyle/>
          <a:p>
            <a:r>
              <a:rPr lang="en-US" dirty="0"/>
              <a:t>View Details Window/Breakdown Report</a:t>
            </a:r>
          </a:p>
        </p:txBody>
      </p:sp>
      <p:sp>
        <p:nvSpPr>
          <p:cNvPr id="2" name="Slide Number Placeholder 1">
            <a:extLst>
              <a:ext uri="{FF2B5EF4-FFF2-40B4-BE49-F238E27FC236}">
                <a16:creationId xmlns:a16="http://schemas.microsoft.com/office/drawing/2014/main" id="{DBA5070F-A223-40B1-B9A9-0820619A11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F7035-E4E1-4BB6-A0A9-EB548548B6A5}"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14" name="Picture 13">
            <a:extLst>
              <a:ext uri="{FF2B5EF4-FFF2-40B4-BE49-F238E27FC236}">
                <a16:creationId xmlns:a16="http://schemas.microsoft.com/office/drawing/2014/main" id="{BDBCB225-8F59-458B-8271-0C616C0B899E}"/>
              </a:ext>
            </a:extLst>
          </p:cNvPr>
          <p:cNvPicPr>
            <a:picLocks noChangeAspect="1"/>
          </p:cNvPicPr>
          <p:nvPr/>
        </p:nvPicPr>
        <p:blipFill rotWithShape="1">
          <a:blip r:embed="rId3"/>
          <a:srcRect l="535" t="1017" r="269" b="2034"/>
          <a:stretch/>
        </p:blipFill>
        <p:spPr>
          <a:xfrm>
            <a:off x="541867" y="903250"/>
            <a:ext cx="11138026" cy="5174166"/>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6" name="Rectangle 15">
            <a:extLst>
              <a:ext uri="{FF2B5EF4-FFF2-40B4-BE49-F238E27FC236}">
                <a16:creationId xmlns:a16="http://schemas.microsoft.com/office/drawing/2014/main" id="{B5C42216-35F0-4316-8913-FB450153A263}"/>
              </a:ext>
            </a:extLst>
          </p:cNvPr>
          <p:cNvSpPr/>
          <p:nvPr/>
        </p:nvSpPr>
        <p:spPr>
          <a:xfrm>
            <a:off x="534409" y="2075872"/>
            <a:ext cx="8169668" cy="46636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3854033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1040" y="1502997"/>
            <a:ext cx="10966265" cy="1410324"/>
          </a:xfrm>
        </p:spPr>
        <p:txBody>
          <a:bodyPr rtlCol="0">
            <a:noAutofit/>
          </a:bodyPr>
          <a:lstStyle/>
          <a:p>
            <a:pPr marL="0" indent="0" eaLnBrk="1" fontAlgn="auto" hangingPunct="1">
              <a:buNone/>
              <a:defRPr/>
            </a:pPr>
            <a:r>
              <a:rPr lang="en-US" sz="3200" b="1" dirty="0">
                <a:solidFill>
                  <a:schemeClr val="tx1">
                    <a:lumMod val="50000"/>
                  </a:schemeClr>
                </a:solidFill>
              </a:rPr>
              <a:t>Further Information: </a:t>
            </a:r>
            <a:r>
              <a:rPr lang="en-US" sz="3200" i="1" dirty="0">
                <a:solidFill>
                  <a:schemeClr val="tx1">
                    <a:lumMod val="50000"/>
                  </a:schemeClr>
                </a:solidFill>
              </a:rPr>
              <a:t>Centralized</a:t>
            </a:r>
            <a:r>
              <a:rPr lang="en-US" sz="3200" b="1" dirty="0">
                <a:solidFill>
                  <a:schemeClr val="tx1">
                    <a:lumMod val="50000"/>
                  </a:schemeClr>
                </a:solidFill>
              </a:rPr>
              <a:t> </a:t>
            </a:r>
            <a:r>
              <a:rPr lang="en-US" sz="3200" i="1" dirty="0">
                <a:solidFill>
                  <a:schemeClr val="tx1">
                    <a:lumMod val="50000"/>
                  </a:schemeClr>
                </a:solidFill>
              </a:rPr>
              <a:t>Reporting System User Guide, 2022-2023</a:t>
            </a:r>
          </a:p>
          <a:p>
            <a:pPr eaLnBrk="1" fontAlgn="auto" hangingPunct="1">
              <a:buFont typeface="Arial" panose="020B0604020202020204" pitchFamily="34" charset="0"/>
              <a:buChar char="•"/>
              <a:defRPr/>
            </a:pPr>
            <a:r>
              <a:rPr lang="en-US" sz="2800" dirty="0">
                <a:solidFill>
                  <a:srgbClr val="006298"/>
                </a:solidFill>
              </a:rPr>
              <a:t>https://oh.portal.cambiumast.com/</a:t>
            </a:r>
          </a:p>
          <a:p>
            <a:pPr fontAlgn="auto">
              <a:buFont typeface="Arial" panose="020B0604020202020204" pitchFamily="34" charset="0"/>
              <a:buChar char="•"/>
              <a:defRPr/>
            </a:pPr>
            <a:r>
              <a:rPr lang="en-US" sz="2800" dirty="0">
                <a:solidFill>
                  <a:srgbClr val="006298"/>
                </a:solidFill>
              </a:rPr>
              <a:t>Email </a:t>
            </a:r>
            <a:r>
              <a:rPr lang="en-US" sz="2800" b="0" i="0" u="none" strike="noStrike" dirty="0">
                <a:solidFill>
                  <a:srgbClr val="006298"/>
                </a:solidFill>
                <a:effectLst/>
                <a:hlinkClick r:id="rId3">
                  <a:extLst>
                    <a:ext uri="{A12FA001-AC4F-418D-AE19-62706E023703}">
                      <ahyp:hlinkClr xmlns:ahyp="http://schemas.microsoft.com/office/drawing/2018/hyperlinkcolor" val="tx"/>
                    </a:ext>
                  </a:extLst>
                </a:hlinkClick>
              </a:rPr>
              <a:t>OHHelpdesk@cambiumassessment.com</a:t>
            </a:r>
            <a:endParaRPr lang="en-US" sz="2800" b="0" i="0" u="none" strike="noStrike" dirty="0">
              <a:solidFill>
                <a:srgbClr val="006298"/>
              </a:solidFill>
              <a:effectLst/>
            </a:endParaRPr>
          </a:p>
          <a:p>
            <a:pPr marL="0" indent="0" fontAlgn="auto">
              <a:buNone/>
              <a:defRPr/>
            </a:pPr>
            <a:r>
              <a:rPr lang="en-US" sz="2800" b="0" i="0" u="none" strike="noStrike" dirty="0">
                <a:solidFill>
                  <a:srgbClr val="006298"/>
                </a:solidFill>
                <a:effectLst/>
              </a:rPr>
              <a:t>or </a:t>
            </a:r>
          </a:p>
          <a:p>
            <a:pPr fontAlgn="auto">
              <a:buFont typeface="Arial" panose="020B0604020202020204" pitchFamily="34" charset="0"/>
              <a:buChar char="•"/>
              <a:defRPr/>
            </a:pPr>
            <a:r>
              <a:rPr lang="en-US" sz="2800" b="0" i="0" u="none" strike="noStrike" dirty="0">
                <a:solidFill>
                  <a:srgbClr val="006298"/>
                </a:solidFill>
                <a:effectLst/>
              </a:rPr>
              <a:t>Call </a:t>
            </a:r>
            <a:r>
              <a:rPr lang="en-US" sz="2800" b="0" i="0" dirty="0">
                <a:solidFill>
                  <a:srgbClr val="006298"/>
                </a:solidFill>
                <a:effectLst/>
              </a:rPr>
              <a:t>1-877-231-7809</a:t>
            </a:r>
            <a:endParaRPr lang="en-US" sz="2800" dirty="0">
              <a:solidFill>
                <a:srgbClr val="006298"/>
              </a:solidFill>
            </a:endParaRPr>
          </a:p>
        </p:txBody>
      </p:sp>
      <p:sp>
        <p:nvSpPr>
          <p:cNvPr id="2" name="Title 1"/>
          <p:cNvSpPr>
            <a:spLocks noGrp="1"/>
          </p:cNvSpPr>
          <p:nvPr>
            <p:ph type="title"/>
          </p:nvPr>
        </p:nvSpPr>
        <p:spPr/>
        <p:txBody>
          <a:bodyPr>
            <a:noAutofit/>
          </a:bodyPr>
          <a:lstStyle/>
          <a:p>
            <a:r>
              <a:rPr lang="en-US" dirty="0"/>
              <a:t>More Help</a:t>
            </a:r>
          </a:p>
        </p:txBody>
      </p:sp>
      <p:sp>
        <p:nvSpPr>
          <p:cNvPr id="4" name="Slide Number Placeholder 2">
            <a:extLst>
              <a:ext uri="{FF2B5EF4-FFF2-40B4-BE49-F238E27FC236}">
                <a16:creationId xmlns:a16="http://schemas.microsoft.com/office/drawing/2014/main" id="{934A5FCF-0872-4AB4-B5EA-E3A6E63DE1EF}"/>
              </a:ext>
            </a:extLst>
          </p:cNvPr>
          <p:cNvSpPr>
            <a:spLocks noGrp="1"/>
          </p:cNvSpPr>
          <p:nvPr>
            <p:ph type="sldNum" sz="quarter" idx="10"/>
          </p:nvPr>
        </p:nvSpPr>
        <p:spPr>
          <a:xfrm>
            <a:off x="11257078" y="6464155"/>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Franklin Gothic Book" panose="020B0503020102020204"/>
                <a:ea typeface="+mn-ea"/>
                <a:cs typeface="+mn-cs"/>
              </a:rPr>
              <a:t>15</a:t>
            </a:r>
          </a:p>
        </p:txBody>
      </p:sp>
    </p:spTree>
    <p:extLst>
      <p:ext uri="{BB962C8B-B14F-4D97-AF65-F5344CB8AC3E}">
        <p14:creationId xmlns:p14="http://schemas.microsoft.com/office/powerpoint/2010/main" val="29398986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5024A1-2F6B-4949-8EC0-93EB3F8C0E8B}"/>
              </a:ext>
            </a:extLst>
          </p:cNvPr>
          <p:cNvSpPr>
            <a:spLocks noGrp="1"/>
          </p:cNvSpPr>
          <p:nvPr>
            <p:ph idx="1"/>
          </p:nvPr>
        </p:nvSpPr>
        <p:spPr>
          <a:xfrm>
            <a:off x="701040" y="979715"/>
            <a:ext cx="10966265" cy="2547256"/>
          </a:xfrm>
        </p:spPr>
        <p:txBody>
          <a:bodyPr>
            <a:normAutofit fontScale="92500" lnSpcReduction="10000"/>
          </a:bodyPr>
          <a:lstStyle/>
          <a:p>
            <a:r>
              <a:rPr lang="en-US" b="1" dirty="0">
                <a:solidFill>
                  <a:srgbClr val="C00000"/>
                </a:solidFill>
              </a:rPr>
              <a:t>The Centralized Reporting System: The Basics for Ohio Assessments</a:t>
            </a:r>
          </a:p>
          <a:p>
            <a:r>
              <a:rPr lang="en-US" dirty="0"/>
              <a:t>The Centralized Reporting System: Generating ISRs and Student Data Files for Ohio Assessments</a:t>
            </a:r>
          </a:p>
          <a:p>
            <a:r>
              <a:rPr lang="en-US" dirty="0"/>
              <a:t>The Centralized Reporting System: Viewing Results within Reporting Categories for Ohio Assessments</a:t>
            </a:r>
          </a:p>
          <a:p>
            <a:r>
              <a:rPr lang="en-US" dirty="0"/>
              <a:t>The Centralized Reporting System: Working with Item-Level Data</a:t>
            </a:r>
          </a:p>
        </p:txBody>
      </p:sp>
      <p:sp>
        <p:nvSpPr>
          <p:cNvPr id="3" name="Title 2">
            <a:extLst>
              <a:ext uri="{FF2B5EF4-FFF2-40B4-BE49-F238E27FC236}">
                <a16:creationId xmlns:a16="http://schemas.microsoft.com/office/drawing/2014/main" id="{ACAE800A-8208-44A0-937B-70B364F42A6E}"/>
              </a:ext>
            </a:extLst>
          </p:cNvPr>
          <p:cNvSpPr>
            <a:spLocks noGrp="1"/>
          </p:cNvSpPr>
          <p:nvPr>
            <p:ph type="title"/>
          </p:nvPr>
        </p:nvSpPr>
        <p:spPr/>
        <p:txBody>
          <a:bodyPr/>
          <a:lstStyle/>
          <a:p>
            <a:r>
              <a:rPr lang="en-US" dirty="0"/>
              <a:t>The CRS Series</a:t>
            </a:r>
          </a:p>
        </p:txBody>
      </p:sp>
      <p:sp>
        <p:nvSpPr>
          <p:cNvPr id="4" name="Slide Number Placeholder 3">
            <a:extLst>
              <a:ext uri="{FF2B5EF4-FFF2-40B4-BE49-F238E27FC236}">
                <a16:creationId xmlns:a16="http://schemas.microsoft.com/office/drawing/2014/main" id="{31382A2B-8C91-49C4-84C0-DB8B7B6E911B}"/>
              </a:ext>
            </a:extLst>
          </p:cNvPr>
          <p:cNvSpPr>
            <a:spLocks noGrp="1"/>
          </p:cNvSpPr>
          <p:nvPr>
            <p:ph type="sldNum" sz="quarter" idx="10"/>
          </p:nvPr>
        </p:nvSpPr>
        <p:spPr/>
        <p:txBody>
          <a:bodyPr/>
          <a:lstStyle/>
          <a:p>
            <a:pPr algn="r"/>
            <a:fld id="{F3477EC8-074D-41C4-94AE-E9EA7CEEA348}" type="slidenum">
              <a:rPr lang="en-US" smtClean="0"/>
              <a:pPr algn="r"/>
              <a:t>46</a:t>
            </a:fld>
            <a:endParaRPr lang="en-US" dirty="0"/>
          </a:p>
        </p:txBody>
      </p:sp>
      <p:sp>
        <p:nvSpPr>
          <p:cNvPr id="5" name="Rectangle: Rounded Corners 4">
            <a:extLst>
              <a:ext uri="{FF2B5EF4-FFF2-40B4-BE49-F238E27FC236}">
                <a16:creationId xmlns:a16="http://schemas.microsoft.com/office/drawing/2014/main" id="{F6350088-E9ED-49C4-83F9-C5F0F9E84AFE}"/>
              </a:ext>
            </a:extLst>
          </p:cNvPr>
          <p:cNvSpPr/>
          <p:nvPr/>
        </p:nvSpPr>
        <p:spPr>
          <a:xfrm>
            <a:off x="701040" y="3755571"/>
            <a:ext cx="10966265" cy="2318658"/>
          </a:xfrm>
          <a:prstGeom prst="round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chemeClr val="tx2"/>
                </a:solidFill>
              </a:rPr>
              <a:t>The CRS Series, specifically created for Ohio Readiness Assessments:</a:t>
            </a:r>
          </a:p>
          <a:p>
            <a:pPr algn="ctr"/>
            <a:endParaRPr lang="en-US" sz="2000" b="1" dirty="0">
              <a:solidFill>
                <a:schemeClr val="tx2"/>
              </a:solidFill>
            </a:endParaRPr>
          </a:p>
          <a:p>
            <a:pPr marL="285750" indent="-285750" algn="ctr">
              <a:buFont typeface="Arial" panose="020B0604020202020204" pitchFamily="34" charset="0"/>
              <a:buChar char="•"/>
            </a:pPr>
            <a:r>
              <a:rPr lang="en-US" sz="2000" dirty="0">
                <a:solidFill>
                  <a:schemeClr val="tx2"/>
                </a:solidFill>
              </a:rPr>
              <a:t>How to Access Your Readiness Assessments Data in the Centralized Reporting System</a:t>
            </a:r>
          </a:p>
          <a:p>
            <a:pPr marL="285750" indent="-285750" algn="ctr">
              <a:buFont typeface="Arial" panose="020B0604020202020204" pitchFamily="34" charset="0"/>
              <a:buChar char="•"/>
            </a:pPr>
            <a:r>
              <a:rPr lang="en-US" sz="2000" dirty="0">
                <a:solidFill>
                  <a:schemeClr val="tx2"/>
                </a:solidFill>
              </a:rPr>
              <a:t>How to Use the Advanced Features of the Centralized Reporting System to View Your Benchmark and Checkpoint Data</a:t>
            </a:r>
          </a:p>
          <a:p>
            <a:pPr marL="285750" indent="-285750" algn="ctr">
              <a:buFont typeface="Arial" panose="020B0604020202020204" pitchFamily="34" charset="0"/>
              <a:buChar char="•"/>
            </a:pPr>
            <a:r>
              <a:rPr lang="en-US" sz="2000" dirty="0">
                <a:solidFill>
                  <a:schemeClr val="tx2"/>
                </a:solidFill>
              </a:rPr>
              <a:t>How to Modify Machine Scores and Hand-Score Unscored Items</a:t>
            </a:r>
          </a:p>
        </p:txBody>
      </p:sp>
    </p:spTree>
    <p:extLst>
      <p:ext uri="{BB962C8B-B14F-4D97-AF65-F5344CB8AC3E}">
        <p14:creationId xmlns:p14="http://schemas.microsoft.com/office/powerpoint/2010/main" val="1022579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C66B8A7-6C02-459B-B110-A97EFEC33C53}"/>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
        <p:nvSpPr>
          <p:cNvPr id="13" name="TextBox 12">
            <a:extLst>
              <a:ext uri="{FF2B5EF4-FFF2-40B4-BE49-F238E27FC236}">
                <a16:creationId xmlns:a16="http://schemas.microsoft.com/office/drawing/2014/main" id="{9B978C9B-7A9D-4CC9-AFB7-B2934F402337}"/>
              </a:ext>
            </a:extLst>
          </p:cNvPr>
          <p:cNvSpPr txBox="1"/>
          <p:nvPr/>
        </p:nvSpPr>
        <p:spPr>
          <a:xfrm>
            <a:off x="196983" y="77980"/>
            <a:ext cx="10688267"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Franklin Gothic Medium" panose="020B0603020102020204"/>
              </a:rPr>
              <a:t>Log In to Centralized Reporting: Additional Screens</a:t>
            </a:r>
          </a:p>
        </p:txBody>
      </p:sp>
      <p:pic>
        <p:nvPicPr>
          <p:cNvPr id="4" name="Picture 3" descr="Graphical user interface, application&#10;&#10;Description automatically generated">
            <a:extLst>
              <a:ext uri="{FF2B5EF4-FFF2-40B4-BE49-F238E27FC236}">
                <a16:creationId xmlns:a16="http://schemas.microsoft.com/office/drawing/2014/main" id="{D28FFBEE-EEE7-400C-99F3-088CF0034F68}"/>
              </a:ext>
            </a:extLst>
          </p:cNvPr>
          <p:cNvPicPr>
            <a:picLocks noChangeAspect="1"/>
          </p:cNvPicPr>
          <p:nvPr/>
        </p:nvPicPr>
        <p:blipFill rotWithShape="1">
          <a:blip r:embed="rId3">
            <a:extLst>
              <a:ext uri="{28A0092B-C50C-407E-A947-70E740481C1C}">
                <a14:useLocalDpi xmlns:a14="http://schemas.microsoft.com/office/drawing/2010/main" val="0"/>
              </a:ext>
            </a:extLst>
          </a:blip>
          <a:srcRect t="-1" b="941"/>
          <a:stretch/>
        </p:blipFill>
        <p:spPr>
          <a:xfrm>
            <a:off x="1852066" y="821793"/>
            <a:ext cx="2956885" cy="2522724"/>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20C68F80-5907-4963-8AC7-8BF4CD5D3637}"/>
              </a:ext>
            </a:extLst>
          </p:cNvPr>
          <p:cNvPicPr>
            <a:picLocks noChangeAspect="1"/>
          </p:cNvPicPr>
          <p:nvPr/>
        </p:nvPicPr>
        <p:blipFill>
          <a:blip r:embed="rId4"/>
          <a:stretch>
            <a:fillRect/>
          </a:stretch>
        </p:blipFill>
        <p:spPr>
          <a:xfrm>
            <a:off x="2435327" y="3429000"/>
            <a:ext cx="7048391" cy="2790241"/>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B30C63A3-E088-4412-992F-6A0F8CC5E8A3}"/>
              </a:ext>
            </a:extLst>
          </p:cNvPr>
          <p:cNvPicPr>
            <a:picLocks noChangeAspect="1"/>
          </p:cNvPicPr>
          <p:nvPr/>
        </p:nvPicPr>
        <p:blipFill>
          <a:blip r:embed="rId5"/>
          <a:stretch>
            <a:fillRect/>
          </a:stretch>
        </p:blipFill>
        <p:spPr>
          <a:xfrm>
            <a:off x="6096000" y="805977"/>
            <a:ext cx="4563578" cy="252272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2" name="Arrow: Right 1">
            <a:extLst>
              <a:ext uri="{FF2B5EF4-FFF2-40B4-BE49-F238E27FC236}">
                <a16:creationId xmlns:a16="http://schemas.microsoft.com/office/drawing/2014/main" id="{285FDFD9-A063-4176-945D-1847D05FFD3D}"/>
              </a:ext>
            </a:extLst>
          </p:cNvPr>
          <p:cNvSpPr/>
          <p:nvPr/>
        </p:nvSpPr>
        <p:spPr>
          <a:xfrm>
            <a:off x="4808951" y="1868557"/>
            <a:ext cx="1287050" cy="39756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5" name="Arrow: Bent 4">
            <a:extLst>
              <a:ext uri="{FF2B5EF4-FFF2-40B4-BE49-F238E27FC236}">
                <a16:creationId xmlns:a16="http://schemas.microsoft.com/office/drawing/2014/main" id="{92CBD0D9-210A-45C9-9726-0574C86CBDE8}"/>
              </a:ext>
            </a:extLst>
          </p:cNvPr>
          <p:cNvSpPr/>
          <p:nvPr/>
        </p:nvSpPr>
        <p:spPr>
          <a:xfrm rot="10800000">
            <a:off x="9483718" y="3344517"/>
            <a:ext cx="1063487" cy="1162878"/>
          </a:xfrm>
          <a:prstGeom prst="ben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3993825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B98351-33B3-4E15-9879-C734B9A7F138}"/>
              </a:ext>
            </a:extLst>
          </p:cNvPr>
          <p:cNvSpPr>
            <a:spLocks noGrp="1"/>
          </p:cNvSpPr>
          <p:nvPr>
            <p:ph type="title"/>
          </p:nvPr>
        </p:nvSpPr>
        <p:spPr/>
        <p:txBody>
          <a:bodyPr/>
          <a:lstStyle/>
          <a:p>
            <a:r>
              <a:rPr lang="en-US" dirty="0"/>
              <a:t>Understand Different User Roles</a:t>
            </a:r>
          </a:p>
        </p:txBody>
      </p:sp>
      <p:sp>
        <p:nvSpPr>
          <p:cNvPr id="3" name="Slide Number Placeholder 2">
            <a:extLst>
              <a:ext uri="{FF2B5EF4-FFF2-40B4-BE49-F238E27FC236}">
                <a16:creationId xmlns:a16="http://schemas.microsoft.com/office/drawing/2014/main" id="{A57D6594-F753-4CE2-BC13-8FC34B826251}"/>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graphicFrame>
        <p:nvGraphicFramePr>
          <p:cNvPr id="6" name="Table 5">
            <a:extLst>
              <a:ext uri="{FF2B5EF4-FFF2-40B4-BE49-F238E27FC236}">
                <a16:creationId xmlns:a16="http://schemas.microsoft.com/office/drawing/2014/main" id="{D3189F70-652E-4907-8255-DD3F085FC98A}"/>
              </a:ext>
            </a:extLst>
          </p:cNvPr>
          <p:cNvGraphicFramePr>
            <a:graphicFrameLocks noGrp="1"/>
          </p:cNvGraphicFramePr>
          <p:nvPr>
            <p:extLst>
              <p:ext uri="{D42A27DB-BD31-4B8C-83A1-F6EECF244321}">
                <p14:modId xmlns:p14="http://schemas.microsoft.com/office/powerpoint/2010/main" val="2467955785"/>
              </p:ext>
            </p:extLst>
          </p:nvPr>
        </p:nvGraphicFramePr>
        <p:xfrm>
          <a:off x="1057309" y="1071358"/>
          <a:ext cx="10056168" cy="4469563"/>
        </p:xfrm>
        <a:graphic>
          <a:graphicData uri="http://schemas.openxmlformats.org/drawingml/2006/table">
            <a:tbl>
              <a:tblPr firstRow="1" bandRow="1">
                <a:tableStyleId>{93296810-A885-4BE3-A3E7-6D5BEEA58F35}</a:tableStyleId>
              </a:tblPr>
              <a:tblGrid>
                <a:gridCol w="2514042">
                  <a:extLst>
                    <a:ext uri="{9D8B030D-6E8A-4147-A177-3AD203B41FA5}">
                      <a16:colId xmlns:a16="http://schemas.microsoft.com/office/drawing/2014/main" val="108120349"/>
                    </a:ext>
                  </a:extLst>
                </a:gridCol>
                <a:gridCol w="2514042">
                  <a:extLst>
                    <a:ext uri="{9D8B030D-6E8A-4147-A177-3AD203B41FA5}">
                      <a16:colId xmlns:a16="http://schemas.microsoft.com/office/drawing/2014/main" val="276416343"/>
                    </a:ext>
                  </a:extLst>
                </a:gridCol>
                <a:gridCol w="2514042">
                  <a:extLst>
                    <a:ext uri="{9D8B030D-6E8A-4147-A177-3AD203B41FA5}">
                      <a16:colId xmlns:a16="http://schemas.microsoft.com/office/drawing/2014/main" val="233411475"/>
                    </a:ext>
                  </a:extLst>
                </a:gridCol>
                <a:gridCol w="2514042">
                  <a:extLst>
                    <a:ext uri="{9D8B030D-6E8A-4147-A177-3AD203B41FA5}">
                      <a16:colId xmlns:a16="http://schemas.microsoft.com/office/drawing/2014/main" val="1201454452"/>
                    </a:ext>
                  </a:extLst>
                </a:gridCol>
              </a:tblGrid>
              <a:tr h="1106273">
                <a:tc>
                  <a:txBody>
                    <a:bodyPr/>
                    <a:lstStyle/>
                    <a:p>
                      <a:endParaRPr lang="en-US" dirty="0"/>
                    </a:p>
                    <a:p>
                      <a:r>
                        <a:rPr lang="en-US" dirty="0"/>
                        <a:t>User</a:t>
                      </a:r>
                    </a:p>
                  </a:txBody>
                  <a:tcPr/>
                </a:tc>
                <a:tc>
                  <a:txBody>
                    <a:bodyPr/>
                    <a:lstStyle/>
                    <a:p>
                      <a:endParaRPr lang="en-US" dirty="0"/>
                    </a:p>
                    <a:p>
                      <a:r>
                        <a:rPr lang="en-US" dirty="0"/>
                        <a:t>Which Students Appear in Your Reports</a:t>
                      </a:r>
                    </a:p>
                  </a:txBody>
                  <a:tcPr/>
                </a:tc>
                <a:tc>
                  <a:txBody>
                    <a:bodyPr/>
                    <a:lstStyle/>
                    <a:p>
                      <a:endParaRPr lang="en-US" dirty="0"/>
                    </a:p>
                    <a:p>
                      <a:r>
                        <a:rPr lang="en-US" dirty="0"/>
                        <a:t>Filter Options</a:t>
                      </a:r>
                    </a:p>
                  </a:txBody>
                  <a:tcPr/>
                </a:tc>
                <a:tc>
                  <a:txBody>
                    <a:bodyPr/>
                    <a:lstStyle/>
                    <a:p>
                      <a:endParaRPr lang="en-US" dirty="0"/>
                    </a:p>
                    <a:p>
                      <a:r>
                        <a:rPr lang="en-US" dirty="0"/>
                        <a:t>Aggregate Comparisons Available</a:t>
                      </a:r>
                    </a:p>
                  </a:txBody>
                  <a:tcPr/>
                </a:tc>
                <a:extLst>
                  <a:ext uri="{0D108BD9-81ED-4DB2-BD59-A6C34878D82A}">
                    <a16:rowId xmlns:a16="http://schemas.microsoft.com/office/drawing/2014/main" val="3247115891"/>
                  </a:ext>
                </a:extLst>
              </a:tr>
              <a:tr h="1434057">
                <a:tc>
                  <a:txBody>
                    <a:bodyPr/>
                    <a:lstStyle/>
                    <a:p>
                      <a:r>
                        <a:rPr lang="en-US" dirty="0"/>
                        <a:t>Teacher (TE)</a:t>
                      </a:r>
                    </a:p>
                  </a:txBody>
                  <a:tcPr/>
                </a:tc>
                <a:tc>
                  <a:txBody>
                    <a:bodyPr/>
                    <a:lstStyle/>
                    <a:p>
                      <a:r>
                        <a:rPr lang="en-US" dirty="0"/>
                        <a:t>All students in your classes who have completed assessments</a:t>
                      </a:r>
                    </a:p>
                  </a:txBody>
                  <a:tcPr/>
                </a:tc>
                <a:tc>
                  <a:txBody>
                    <a:bodyPr/>
                    <a:lstStyle/>
                    <a:p>
                      <a:r>
                        <a:rPr lang="en-US" dirty="0"/>
                        <a:t>By class roster</a:t>
                      </a:r>
                    </a:p>
                  </a:txBody>
                  <a:tcPr/>
                </a:tc>
                <a:tc>
                  <a:txBody>
                    <a:bodyPr/>
                    <a:lstStyle/>
                    <a:p>
                      <a:r>
                        <a:rPr lang="en-US" dirty="0"/>
                        <a:t>Your students</a:t>
                      </a:r>
                    </a:p>
                    <a:p>
                      <a:r>
                        <a:rPr lang="en-US" dirty="0"/>
                        <a:t>School</a:t>
                      </a:r>
                    </a:p>
                    <a:p>
                      <a:r>
                        <a:rPr lang="en-US" dirty="0"/>
                        <a:t>District</a:t>
                      </a:r>
                    </a:p>
                    <a:p>
                      <a:r>
                        <a:rPr lang="en-US" dirty="0"/>
                        <a:t>State</a:t>
                      </a:r>
                    </a:p>
                  </a:txBody>
                  <a:tcPr/>
                </a:tc>
                <a:extLst>
                  <a:ext uri="{0D108BD9-81ED-4DB2-BD59-A6C34878D82A}">
                    <a16:rowId xmlns:a16="http://schemas.microsoft.com/office/drawing/2014/main" val="3206509209"/>
                  </a:ext>
                </a:extLst>
              </a:tr>
              <a:tr h="1106273">
                <a:tc>
                  <a:txBody>
                    <a:bodyPr/>
                    <a:lstStyle/>
                    <a:p>
                      <a:r>
                        <a:rPr lang="en-US" dirty="0"/>
                        <a:t>School (BTC, BRU)</a:t>
                      </a:r>
                    </a:p>
                  </a:txBody>
                  <a:tcPr/>
                </a:tc>
                <a:tc>
                  <a:txBody>
                    <a:bodyPr/>
                    <a:lstStyle/>
                    <a:p>
                      <a:r>
                        <a:rPr lang="en-US" dirty="0"/>
                        <a:t>All students in your school who have completed assessments</a:t>
                      </a:r>
                    </a:p>
                  </a:txBody>
                  <a:tcPr/>
                </a:tc>
                <a:tc>
                  <a:txBody>
                    <a:bodyPr/>
                    <a:lstStyle/>
                    <a:p>
                      <a:r>
                        <a:rPr lang="en-US" dirty="0"/>
                        <a:t>Select a teacher, then by roster</a:t>
                      </a:r>
                    </a:p>
                  </a:txBody>
                  <a:tcPr/>
                </a:tc>
                <a:tc>
                  <a:txBody>
                    <a:bodyPr/>
                    <a:lstStyle/>
                    <a:p>
                      <a:r>
                        <a:rPr lang="en-US" dirty="0"/>
                        <a:t>Your school</a:t>
                      </a:r>
                    </a:p>
                    <a:p>
                      <a:r>
                        <a:rPr lang="en-US" dirty="0"/>
                        <a:t>District</a:t>
                      </a:r>
                    </a:p>
                    <a:p>
                      <a:r>
                        <a:rPr lang="en-US" dirty="0"/>
                        <a:t>State</a:t>
                      </a:r>
                    </a:p>
                  </a:txBody>
                  <a:tcPr/>
                </a:tc>
                <a:extLst>
                  <a:ext uri="{0D108BD9-81ED-4DB2-BD59-A6C34878D82A}">
                    <a16:rowId xmlns:a16="http://schemas.microsoft.com/office/drawing/2014/main" val="4112296793"/>
                  </a:ext>
                </a:extLst>
              </a:tr>
              <a:tr h="778488">
                <a:tc>
                  <a:txBody>
                    <a:bodyPr/>
                    <a:lstStyle/>
                    <a:p>
                      <a:r>
                        <a:rPr lang="en-US" dirty="0"/>
                        <a:t>District (DTC, DA, DRU)</a:t>
                      </a:r>
                    </a:p>
                  </a:txBody>
                  <a:tcPr/>
                </a:tc>
                <a:tc>
                  <a:txBody>
                    <a:bodyPr/>
                    <a:lstStyle/>
                    <a:p>
                      <a:r>
                        <a:rPr lang="en-US" dirty="0"/>
                        <a:t>All students in your district who have completed assessments</a:t>
                      </a:r>
                    </a:p>
                  </a:txBody>
                  <a:tcPr/>
                </a:tc>
                <a:tc>
                  <a:txBody>
                    <a:bodyPr/>
                    <a:lstStyle/>
                    <a:p>
                      <a:r>
                        <a:rPr lang="en-US" dirty="0"/>
                        <a:t>By school</a:t>
                      </a:r>
                    </a:p>
                  </a:txBody>
                  <a:tcPr/>
                </a:tc>
                <a:tc>
                  <a:txBody>
                    <a:bodyPr/>
                    <a:lstStyle/>
                    <a:p>
                      <a:r>
                        <a:rPr lang="en-US" dirty="0"/>
                        <a:t>Your district</a:t>
                      </a:r>
                    </a:p>
                    <a:p>
                      <a:r>
                        <a:rPr lang="en-US" dirty="0"/>
                        <a:t>State</a:t>
                      </a:r>
                    </a:p>
                  </a:txBody>
                  <a:tcPr/>
                </a:tc>
                <a:extLst>
                  <a:ext uri="{0D108BD9-81ED-4DB2-BD59-A6C34878D82A}">
                    <a16:rowId xmlns:a16="http://schemas.microsoft.com/office/drawing/2014/main" val="4100102294"/>
                  </a:ext>
                </a:extLst>
              </a:tr>
            </a:tbl>
          </a:graphicData>
        </a:graphic>
      </p:graphicFrame>
    </p:spTree>
    <p:extLst>
      <p:ext uri="{BB962C8B-B14F-4D97-AF65-F5344CB8AC3E}">
        <p14:creationId xmlns:p14="http://schemas.microsoft.com/office/powerpoint/2010/main" val="3610251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Dashboard Generator page with three sections.&#10;">
            <a:extLst>
              <a:ext uri="{FF2B5EF4-FFF2-40B4-BE49-F238E27FC236}">
                <a16:creationId xmlns:a16="http://schemas.microsoft.com/office/drawing/2014/main" id="{4B4326BF-AD90-4BAD-84F0-311F09D21789}"/>
              </a:ext>
            </a:extLst>
          </p:cNvPr>
          <p:cNvGrpSpPr/>
          <p:nvPr/>
        </p:nvGrpSpPr>
        <p:grpSpPr>
          <a:xfrm>
            <a:off x="344141" y="2237137"/>
            <a:ext cx="3234868" cy="2993395"/>
            <a:chOff x="344141" y="2237137"/>
            <a:chExt cx="3234868" cy="2993395"/>
          </a:xfrm>
        </p:grpSpPr>
        <p:grpSp>
          <p:nvGrpSpPr>
            <p:cNvPr id="18" name="Group 17">
              <a:extLst>
                <a:ext uri="{FF2B5EF4-FFF2-40B4-BE49-F238E27FC236}">
                  <a16:creationId xmlns:a16="http://schemas.microsoft.com/office/drawing/2014/main" id="{B6B34E58-6366-44AC-A5FD-FDA89850196C}"/>
                </a:ext>
              </a:extLst>
            </p:cNvPr>
            <p:cNvGrpSpPr/>
            <p:nvPr/>
          </p:nvGrpSpPr>
          <p:grpSpPr>
            <a:xfrm>
              <a:off x="344141" y="2237137"/>
              <a:ext cx="3234868" cy="2073685"/>
              <a:chOff x="344141" y="2237137"/>
              <a:chExt cx="3234868" cy="2073685"/>
            </a:xfrm>
          </p:grpSpPr>
          <p:sp>
            <p:nvSpPr>
              <p:cNvPr id="10" name="Flowchart: Connector 9">
                <a:extLst>
                  <a:ext uri="{FF2B5EF4-FFF2-40B4-BE49-F238E27FC236}">
                    <a16:creationId xmlns:a16="http://schemas.microsoft.com/office/drawing/2014/main" id="{432C9726-AD80-44B2-9215-081C99BA7DD4}"/>
                  </a:ext>
                </a:extLst>
              </p:cNvPr>
              <p:cNvSpPr/>
              <p:nvPr/>
            </p:nvSpPr>
            <p:spPr>
              <a:xfrm>
                <a:off x="3167529" y="2237137"/>
                <a:ext cx="411480" cy="414670"/>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Franklin Gothic Book" panose="020B0503020102020204"/>
                    <a:ea typeface="+mn-ea"/>
                    <a:cs typeface="+mn-cs"/>
                  </a:rPr>
                  <a:t>1</a:t>
                </a:r>
              </a:p>
            </p:txBody>
          </p:sp>
          <p:pic>
            <p:nvPicPr>
              <p:cNvPr id="17" name="Picture 16">
                <a:extLst>
                  <a:ext uri="{FF2B5EF4-FFF2-40B4-BE49-F238E27FC236}">
                    <a16:creationId xmlns:a16="http://schemas.microsoft.com/office/drawing/2014/main" id="{28167815-F544-4D4B-AECD-C21A6689100F}"/>
                  </a:ext>
                </a:extLst>
              </p:cNvPr>
              <p:cNvPicPr>
                <a:picLocks noChangeAspect="1"/>
              </p:cNvPicPr>
              <p:nvPr/>
            </p:nvPicPr>
            <p:blipFill>
              <a:blip r:embed="rId3"/>
              <a:stretch>
                <a:fillRect/>
              </a:stretch>
            </p:blipFill>
            <p:spPr>
              <a:xfrm>
                <a:off x="344141" y="4139804"/>
                <a:ext cx="164177" cy="171018"/>
              </a:xfrm>
              <a:prstGeom prst="rect">
                <a:avLst/>
              </a:prstGeom>
            </p:spPr>
          </p:pic>
        </p:grpSp>
        <p:pic>
          <p:nvPicPr>
            <p:cNvPr id="14" name="Graphic 13" descr="Cursor with solid fill">
              <a:extLst>
                <a:ext uri="{FF2B5EF4-FFF2-40B4-BE49-F238E27FC236}">
                  <a16:creationId xmlns:a16="http://schemas.microsoft.com/office/drawing/2014/main" id="{012A9534-DBCE-437F-9537-2C6BE1F5D6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1573" y="4516135"/>
              <a:ext cx="701615" cy="714397"/>
            </a:xfrm>
            <a:prstGeom prst="rect">
              <a:avLst/>
            </a:prstGeom>
          </p:spPr>
        </p:pic>
      </p:grpSp>
      <p:grpSp>
        <p:nvGrpSpPr>
          <p:cNvPr id="12" name="Group 11">
            <a:extLst>
              <a:ext uri="{FF2B5EF4-FFF2-40B4-BE49-F238E27FC236}">
                <a16:creationId xmlns:a16="http://schemas.microsoft.com/office/drawing/2014/main" id="{86DECB93-A6D1-465E-AB4F-8392561BF8FB}"/>
              </a:ext>
            </a:extLst>
          </p:cNvPr>
          <p:cNvGrpSpPr/>
          <p:nvPr/>
        </p:nvGrpSpPr>
        <p:grpSpPr>
          <a:xfrm>
            <a:off x="220611" y="1017220"/>
            <a:ext cx="11780765" cy="4823560"/>
            <a:chOff x="205617" y="886067"/>
            <a:chExt cx="11780765" cy="4823560"/>
          </a:xfrm>
        </p:grpSpPr>
        <p:pic>
          <p:nvPicPr>
            <p:cNvPr id="16" name="Picture 15">
              <a:extLst>
                <a:ext uri="{FF2B5EF4-FFF2-40B4-BE49-F238E27FC236}">
                  <a16:creationId xmlns:a16="http://schemas.microsoft.com/office/drawing/2014/main" id="{FE7F1BFC-831E-4114-B517-D6F240363A0A}"/>
                </a:ext>
              </a:extLst>
            </p:cNvPr>
            <p:cNvPicPr>
              <a:picLocks noChangeAspect="1"/>
            </p:cNvPicPr>
            <p:nvPr/>
          </p:nvPicPr>
          <p:blipFill>
            <a:blip r:embed="rId6"/>
            <a:stretch>
              <a:fillRect/>
            </a:stretch>
          </p:blipFill>
          <p:spPr>
            <a:xfrm>
              <a:off x="205617" y="886067"/>
              <a:ext cx="11780765" cy="482356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9" name="Flowchart: Connector 18">
              <a:extLst>
                <a:ext uri="{FF2B5EF4-FFF2-40B4-BE49-F238E27FC236}">
                  <a16:creationId xmlns:a16="http://schemas.microsoft.com/office/drawing/2014/main" id="{1290B8FB-973C-46B7-98CC-47E265E7FE7F}"/>
                </a:ext>
              </a:extLst>
            </p:cNvPr>
            <p:cNvSpPr/>
            <p:nvPr/>
          </p:nvSpPr>
          <p:spPr>
            <a:xfrm>
              <a:off x="8112288" y="2213466"/>
              <a:ext cx="411480" cy="414670"/>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Franklin Gothic Book" panose="020B0503020102020204"/>
                  <a:ea typeface="+mn-ea"/>
                  <a:cs typeface="+mn-cs"/>
                </a:rPr>
                <a:t>2</a:t>
              </a:r>
            </a:p>
          </p:txBody>
        </p:sp>
        <p:sp>
          <p:nvSpPr>
            <p:cNvPr id="20" name="Flowchart: Connector 19">
              <a:extLst>
                <a:ext uri="{FF2B5EF4-FFF2-40B4-BE49-F238E27FC236}">
                  <a16:creationId xmlns:a16="http://schemas.microsoft.com/office/drawing/2014/main" id="{1CD91939-6E9B-4317-AA22-685FB2018658}"/>
                </a:ext>
              </a:extLst>
            </p:cNvPr>
            <p:cNvSpPr/>
            <p:nvPr/>
          </p:nvSpPr>
          <p:spPr>
            <a:xfrm>
              <a:off x="10185957" y="2213466"/>
              <a:ext cx="411480" cy="414670"/>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Franklin Gothic Book" panose="020B0503020102020204"/>
                  <a:ea typeface="+mn-ea"/>
                  <a:cs typeface="+mn-cs"/>
                </a:rPr>
                <a:t>3</a:t>
              </a:r>
            </a:p>
          </p:txBody>
        </p:sp>
        <p:pic>
          <p:nvPicPr>
            <p:cNvPr id="21" name="Picture 20">
              <a:extLst>
                <a:ext uri="{FF2B5EF4-FFF2-40B4-BE49-F238E27FC236}">
                  <a16:creationId xmlns:a16="http://schemas.microsoft.com/office/drawing/2014/main" id="{0435E9C7-7E69-4EC5-A118-EF8AFE0FB3FE}"/>
                </a:ext>
              </a:extLst>
            </p:cNvPr>
            <p:cNvPicPr>
              <a:picLocks noChangeAspect="1"/>
            </p:cNvPicPr>
            <p:nvPr/>
          </p:nvPicPr>
          <p:blipFill>
            <a:blip r:embed="rId7"/>
            <a:stretch>
              <a:fillRect/>
            </a:stretch>
          </p:blipFill>
          <p:spPr>
            <a:xfrm>
              <a:off x="283118" y="2280238"/>
              <a:ext cx="5812881" cy="1708337"/>
            </a:xfrm>
            <a:prstGeom prst="rect">
              <a:avLst/>
            </a:prstGeom>
          </p:spPr>
        </p:pic>
        <p:pic>
          <p:nvPicPr>
            <p:cNvPr id="22" name="Picture 21">
              <a:extLst>
                <a:ext uri="{FF2B5EF4-FFF2-40B4-BE49-F238E27FC236}">
                  <a16:creationId xmlns:a16="http://schemas.microsoft.com/office/drawing/2014/main" id="{FA8241A4-952E-4092-B314-3B0771C969AE}"/>
                </a:ext>
              </a:extLst>
            </p:cNvPr>
            <p:cNvPicPr>
              <a:picLocks noChangeAspect="1"/>
            </p:cNvPicPr>
            <p:nvPr/>
          </p:nvPicPr>
          <p:blipFill>
            <a:blip r:embed="rId8"/>
            <a:stretch>
              <a:fillRect/>
            </a:stretch>
          </p:blipFill>
          <p:spPr>
            <a:xfrm>
              <a:off x="283118" y="4081211"/>
              <a:ext cx="5696341" cy="1225508"/>
            </a:xfrm>
            <a:prstGeom prst="rect">
              <a:avLst/>
            </a:prstGeom>
          </p:spPr>
        </p:pic>
        <p:pic>
          <p:nvPicPr>
            <p:cNvPr id="23" name="Picture 22">
              <a:extLst>
                <a:ext uri="{FF2B5EF4-FFF2-40B4-BE49-F238E27FC236}">
                  <a16:creationId xmlns:a16="http://schemas.microsoft.com/office/drawing/2014/main" id="{6A864E6B-22FB-421E-8B57-762B048EBBA1}"/>
                </a:ext>
              </a:extLst>
            </p:cNvPr>
            <p:cNvPicPr>
              <a:picLocks noChangeAspect="1"/>
            </p:cNvPicPr>
            <p:nvPr/>
          </p:nvPicPr>
          <p:blipFill rotWithShape="1">
            <a:blip r:embed="rId9"/>
            <a:srcRect r="6847" b="13445"/>
            <a:stretch/>
          </p:blipFill>
          <p:spPr>
            <a:xfrm>
              <a:off x="257366" y="3965790"/>
              <a:ext cx="5696341" cy="115421"/>
            </a:xfrm>
            <a:prstGeom prst="rect">
              <a:avLst/>
            </a:prstGeom>
          </p:spPr>
        </p:pic>
      </p:grpSp>
      <p:sp>
        <p:nvSpPr>
          <p:cNvPr id="5" name="Title 4">
            <a:extLst>
              <a:ext uri="{FF2B5EF4-FFF2-40B4-BE49-F238E27FC236}">
                <a16:creationId xmlns:a16="http://schemas.microsoft.com/office/drawing/2014/main" id="{67BF73AA-288C-42F0-B7FA-80E22D950A96}"/>
              </a:ext>
            </a:extLst>
          </p:cNvPr>
          <p:cNvSpPr>
            <a:spLocks noGrp="1"/>
          </p:cNvSpPr>
          <p:nvPr>
            <p:ph type="title"/>
          </p:nvPr>
        </p:nvSpPr>
        <p:spPr/>
        <p:txBody>
          <a:bodyPr/>
          <a:lstStyle/>
          <a:p>
            <a:r>
              <a:rPr lang="en-US" dirty="0"/>
              <a:t>Step 1 in Viewing Reports: Dashboard Generator</a:t>
            </a:r>
          </a:p>
        </p:txBody>
      </p:sp>
      <p:sp>
        <p:nvSpPr>
          <p:cNvPr id="3" name="Slide Number Placeholder 2">
            <a:extLst>
              <a:ext uri="{FF2B5EF4-FFF2-40B4-BE49-F238E27FC236}">
                <a16:creationId xmlns:a16="http://schemas.microsoft.com/office/drawing/2014/main" id="{5BA14AD3-AB7D-4D07-A55D-1DC4A26ABAAF}"/>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
        <p:nvSpPr>
          <p:cNvPr id="24" name="Flowchart: Connector 23">
            <a:extLst>
              <a:ext uri="{FF2B5EF4-FFF2-40B4-BE49-F238E27FC236}">
                <a16:creationId xmlns:a16="http://schemas.microsoft.com/office/drawing/2014/main" id="{4ACD2B3B-A559-46F8-9549-57A6BF8B1438}"/>
              </a:ext>
            </a:extLst>
          </p:cNvPr>
          <p:cNvSpPr/>
          <p:nvPr/>
        </p:nvSpPr>
        <p:spPr>
          <a:xfrm>
            <a:off x="2998812" y="2309697"/>
            <a:ext cx="411480" cy="414670"/>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Franklin Gothic Book" panose="020B0503020102020204"/>
                <a:ea typeface="+mn-ea"/>
                <a:cs typeface="+mn-cs"/>
              </a:rPr>
              <a:t>1</a:t>
            </a:r>
          </a:p>
        </p:txBody>
      </p:sp>
    </p:spTree>
    <p:extLst>
      <p:ext uri="{BB962C8B-B14F-4D97-AF65-F5344CB8AC3E}">
        <p14:creationId xmlns:p14="http://schemas.microsoft.com/office/powerpoint/2010/main" val="2687252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9BA6920-29E0-4907-9EFC-42BBBE824BF7}"/>
              </a:ext>
            </a:extLst>
          </p:cNvPr>
          <p:cNvSpPr>
            <a:spLocks noGrp="1"/>
          </p:cNvSpPr>
          <p:nvPr>
            <p:ph type="title"/>
          </p:nvPr>
        </p:nvSpPr>
        <p:spPr/>
        <p:txBody>
          <a:bodyPr/>
          <a:lstStyle/>
          <a:p>
            <a:r>
              <a:rPr lang="en-US" dirty="0"/>
              <a:t>Step 2 in Viewing Reports: Dashboard—Test Group Cards</a:t>
            </a:r>
          </a:p>
        </p:txBody>
      </p:sp>
      <p:sp>
        <p:nvSpPr>
          <p:cNvPr id="3" name="Slide Number Placeholder 2">
            <a:extLst>
              <a:ext uri="{FF2B5EF4-FFF2-40B4-BE49-F238E27FC236}">
                <a16:creationId xmlns:a16="http://schemas.microsoft.com/office/drawing/2014/main" id="{6E89B841-034A-4008-82EF-4DF8CD719B5D}"/>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grpSp>
        <p:nvGrpSpPr>
          <p:cNvPr id="2" name="Group 1">
            <a:extLst>
              <a:ext uri="{FF2B5EF4-FFF2-40B4-BE49-F238E27FC236}">
                <a16:creationId xmlns:a16="http://schemas.microsoft.com/office/drawing/2014/main" id="{F3D0A355-DB28-4F66-82A4-35987657DE51}"/>
              </a:ext>
            </a:extLst>
          </p:cNvPr>
          <p:cNvGrpSpPr/>
          <p:nvPr/>
        </p:nvGrpSpPr>
        <p:grpSpPr>
          <a:xfrm>
            <a:off x="1148536" y="726336"/>
            <a:ext cx="9894928" cy="5406835"/>
            <a:chOff x="972769" y="726336"/>
            <a:chExt cx="9894928" cy="5406835"/>
          </a:xfrm>
        </p:grpSpPr>
        <p:pic>
          <p:nvPicPr>
            <p:cNvPr id="11" name="Picture 10">
              <a:extLst>
                <a:ext uri="{FF2B5EF4-FFF2-40B4-BE49-F238E27FC236}">
                  <a16:creationId xmlns:a16="http://schemas.microsoft.com/office/drawing/2014/main" id="{93FBBEB6-1F88-4CB5-81CA-1D9CDB572BB2}"/>
                </a:ext>
              </a:extLst>
            </p:cNvPr>
            <p:cNvPicPr>
              <a:picLocks noChangeAspect="1"/>
            </p:cNvPicPr>
            <p:nvPr/>
          </p:nvPicPr>
          <p:blipFill>
            <a:blip r:embed="rId3"/>
            <a:stretch>
              <a:fillRect/>
            </a:stretch>
          </p:blipFill>
          <p:spPr>
            <a:xfrm>
              <a:off x="972769" y="726336"/>
              <a:ext cx="9894928" cy="5406835"/>
            </a:xfrm>
            <a:prstGeom prst="rect">
              <a:avLst/>
            </a:prstGeom>
            <a:ln w="12700">
              <a:solidFill>
                <a:schemeClr val="bg1">
                  <a:lumMod val="75000"/>
                </a:schemeClr>
              </a:solidFill>
            </a:ln>
          </p:spPr>
        </p:pic>
        <p:pic>
          <p:nvPicPr>
            <p:cNvPr id="9" name="Picture 8">
              <a:extLst>
                <a:ext uri="{FF2B5EF4-FFF2-40B4-BE49-F238E27FC236}">
                  <a16:creationId xmlns:a16="http://schemas.microsoft.com/office/drawing/2014/main" id="{60B803A5-E65D-496D-9E7E-11AD0D7B80E9}"/>
                </a:ext>
              </a:extLst>
            </p:cNvPr>
            <p:cNvPicPr>
              <a:picLocks noChangeAspect="1"/>
            </p:cNvPicPr>
            <p:nvPr/>
          </p:nvPicPr>
          <p:blipFill rotWithShape="1">
            <a:blip r:embed="rId4"/>
            <a:srcRect l="3250" t="3778" r="4397" b="7275"/>
            <a:stretch/>
          </p:blipFill>
          <p:spPr>
            <a:xfrm>
              <a:off x="4172207" y="2946041"/>
              <a:ext cx="2021305" cy="1992429"/>
            </a:xfrm>
            <a:prstGeom prst="rect">
              <a:avLst/>
            </a:prstGeom>
            <a:ln w="38100">
              <a:solidFill>
                <a:srgbClr val="8C1736"/>
              </a:solidFill>
            </a:ln>
          </p:spPr>
        </p:pic>
      </p:grpSp>
    </p:spTree>
    <p:extLst>
      <p:ext uri="{BB962C8B-B14F-4D97-AF65-F5344CB8AC3E}">
        <p14:creationId xmlns:p14="http://schemas.microsoft.com/office/powerpoint/2010/main" val="2158747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BDDC6C0-8D2E-43B7-A28A-B491136AA455}"/>
              </a:ext>
            </a:extLst>
          </p:cNvPr>
          <p:cNvPicPr>
            <a:picLocks noChangeAspect="1"/>
          </p:cNvPicPr>
          <p:nvPr/>
        </p:nvPicPr>
        <p:blipFill>
          <a:blip r:embed="rId3"/>
          <a:stretch>
            <a:fillRect/>
          </a:stretch>
        </p:blipFill>
        <p:spPr>
          <a:xfrm>
            <a:off x="770407" y="799927"/>
            <a:ext cx="11025352" cy="5258146"/>
          </a:xfrm>
          <a:prstGeom prst="rect">
            <a:avLst/>
          </a:prstGeom>
          <a:ln w="12700">
            <a:solidFill>
              <a:schemeClr val="bg1">
                <a:lumMod val="75000"/>
              </a:schemeClr>
            </a:solidFill>
          </a:ln>
        </p:spPr>
      </p:pic>
      <p:sp>
        <p:nvSpPr>
          <p:cNvPr id="5" name="Title 4">
            <a:extLst>
              <a:ext uri="{FF2B5EF4-FFF2-40B4-BE49-F238E27FC236}">
                <a16:creationId xmlns:a16="http://schemas.microsoft.com/office/drawing/2014/main" id="{29BA6920-29E0-4907-9EFC-42BBBE824BF7}"/>
              </a:ext>
            </a:extLst>
          </p:cNvPr>
          <p:cNvSpPr>
            <a:spLocks noGrp="1"/>
          </p:cNvSpPr>
          <p:nvPr>
            <p:ph type="title"/>
          </p:nvPr>
        </p:nvSpPr>
        <p:spPr/>
        <p:txBody>
          <a:bodyPr/>
          <a:lstStyle/>
          <a:p>
            <a:r>
              <a:rPr lang="en-US" dirty="0"/>
              <a:t>Dashboard—Filters Panel</a:t>
            </a:r>
          </a:p>
        </p:txBody>
      </p:sp>
      <p:grpSp>
        <p:nvGrpSpPr>
          <p:cNvPr id="16" name="Group 15">
            <a:extLst>
              <a:ext uri="{FF2B5EF4-FFF2-40B4-BE49-F238E27FC236}">
                <a16:creationId xmlns:a16="http://schemas.microsoft.com/office/drawing/2014/main" id="{A2B95CCA-9A27-4A30-B5D7-48140F8C2AD4}"/>
              </a:ext>
            </a:extLst>
          </p:cNvPr>
          <p:cNvGrpSpPr/>
          <p:nvPr/>
        </p:nvGrpSpPr>
        <p:grpSpPr>
          <a:xfrm>
            <a:off x="137504" y="1643909"/>
            <a:ext cx="2448041" cy="4706969"/>
            <a:chOff x="10468" y="1720937"/>
            <a:chExt cx="2448041" cy="4706969"/>
          </a:xfrm>
        </p:grpSpPr>
        <p:pic>
          <p:nvPicPr>
            <p:cNvPr id="8" name="Graphic 7" descr="Cursor with solid fill">
              <a:extLst>
                <a:ext uri="{FF2B5EF4-FFF2-40B4-BE49-F238E27FC236}">
                  <a16:creationId xmlns:a16="http://schemas.microsoft.com/office/drawing/2014/main" id="{50979FC8-C887-4345-89A0-B1FA8549050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01684" y="5771081"/>
              <a:ext cx="656825" cy="656825"/>
            </a:xfrm>
            <a:prstGeom prst="rect">
              <a:avLst/>
            </a:prstGeom>
          </p:spPr>
        </p:pic>
        <p:sp>
          <p:nvSpPr>
            <p:cNvPr id="9" name="Arrow: Right 8">
              <a:extLst>
                <a:ext uri="{FF2B5EF4-FFF2-40B4-BE49-F238E27FC236}">
                  <a16:creationId xmlns:a16="http://schemas.microsoft.com/office/drawing/2014/main" id="{160E4014-558C-45E3-B79B-77D10FBE6C4C}"/>
                </a:ext>
              </a:extLst>
            </p:cNvPr>
            <p:cNvSpPr/>
            <p:nvPr/>
          </p:nvSpPr>
          <p:spPr>
            <a:xfrm>
              <a:off x="10468" y="5012633"/>
              <a:ext cx="606056" cy="373721"/>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
          <p:nvSpPr>
            <p:cNvPr id="13" name="Arrow: Right 12">
              <a:extLst>
                <a:ext uri="{FF2B5EF4-FFF2-40B4-BE49-F238E27FC236}">
                  <a16:creationId xmlns:a16="http://schemas.microsoft.com/office/drawing/2014/main" id="{BCBA4966-A347-4FAF-B69C-63F61345BB73}"/>
                </a:ext>
              </a:extLst>
            </p:cNvPr>
            <p:cNvSpPr/>
            <p:nvPr/>
          </p:nvSpPr>
          <p:spPr>
            <a:xfrm>
              <a:off x="10468" y="1720937"/>
              <a:ext cx="606056" cy="373721"/>
            </a:xfrm>
            <a:prstGeom prst="rightArrow">
              <a:avLst/>
            </a:prstGeom>
            <a:solidFill>
              <a:srgbClr val="8C173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grpSp>
      <p:sp>
        <p:nvSpPr>
          <p:cNvPr id="3" name="Slide Number Placeholder 2">
            <a:extLst>
              <a:ext uri="{FF2B5EF4-FFF2-40B4-BE49-F238E27FC236}">
                <a16:creationId xmlns:a16="http://schemas.microsoft.com/office/drawing/2014/main" id="{6E89B841-034A-4008-82EF-4DF8CD719B5D}"/>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3848361979"/>
      </p:ext>
    </p:extLst>
  </p:cSld>
  <p:clrMapOvr>
    <a:masterClrMapping/>
  </p:clrMapOvr>
</p:sld>
</file>

<file path=ppt/theme/theme1.xml><?xml version="1.0" encoding="utf-8"?>
<a:theme xmlns:a="http://schemas.openxmlformats.org/drawingml/2006/main" name="1_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2_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6166</TotalTime>
  <Words>7677</Words>
  <Application>Microsoft Office PowerPoint</Application>
  <PresentationFormat>Widescreen</PresentationFormat>
  <Paragraphs>535</Paragraphs>
  <Slides>46</Slides>
  <Notes>46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46</vt:i4>
      </vt:variant>
    </vt:vector>
  </HeadingPairs>
  <TitlesOfParts>
    <vt:vector size="57" baseType="lpstr">
      <vt:lpstr>Arial</vt:lpstr>
      <vt:lpstr>Arial Narrow</vt:lpstr>
      <vt:lpstr>Arial Nova</vt:lpstr>
      <vt:lpstr>Calibri</vt:lpstr>
      <vt:lpstr>Franklin Gothic Book</vt:lpstr>
      <vt:lpstr>Franklin Gothic Medium</vt:lpstr>
      <vt:lpstr>Gill Sans MT</vt:lpstr>
      <vt:lpstr>Open Sans</vt:lpstr>
      <vt:lpstr>Times New Roman</vt:lpstr>
      <vt:lpstr>1_Cambium Assessment PPT</vt:lpstr>
      <vt:lpstr>2_Cambium Assessment PPT</vt:lpstr>
      <vt:lpstr>PowerPoint Presentation</vt:lpstr>
      <vt:lpstr>Topics Covered in this Training</vt:lpstr>
      <vt:lpstr>Log In to Centralized Reporting</vt:lpstr>
      <vt:lpstr>PowerPoint Presentation</vt:lpstr>
      <vt:lpstr>PowerPoint Presentation</vt:lpstr>
      <vt:lpstr>Understand Different User Roles</vt:lpstr>
      <vt:lpstr>Step 1 in Viewing Reports: Dashboard Generator</vt:lpstr>
      <vt:lpstr>Step 2 in Viewing Reports: Dashboard—Test Group Cards</vt:lpstr>
      <vt:lpstr>Dashboard—Filters Panel</vt:lpstr>
      <vt:lpstr>System Switcher</vt:lpstr>
      <vt:lpstr>Step 3 in Viewing Reports: Performance on Tests Report—Teacher</vt:lpstr>
      <vt:lpstr>Performance on Tests Report for a Teacher—Aggregate Comparison Rows</vt:lpstr>
      <vt:lpstr>Performance on Tests Report for a School-Level User</vt:lpstr>
      <vt:lpstr>Performance on Tests Report for a District-Level User</vt:lpstr>
      <vt:lpstr>To Review</vt:lpstr>
      <vt:lpstr>Change Reporting Time Period</vt:lpstr>
      <vt:lpstr>Teachers: My Students’ Performance on Test Report—by Roster</vt:lpstr>
      <vt:lpstr>Teachers: My Students’ Performance on Test Report—by Student</vt:lpstr>
      <vt:lpstr>Teachers: Student Performance on Test</vt:lpstr>
      <vt:lpstr>School-Level Users: School Performance on Test Report—Roster Tab</vt:lpstr>
      <vt:lpstr>School-Level Users: School Performance on Test Report—Student Tab</vt:lpstr>
      <vt:lpstr>School-Level Users: Student Performance on Test</vt:lpstr>
      <vt:lpstr>District-Level Users: District Performance on Tests Report</vt:lpstr>
      <vt:lpstr>Access the Student Portfolio Report</vt:lpstr>
      <vt:lpstr>Ways to Use the Student Portfolio Report</vt:lpstr>
      <vt:lpstr>Tests with Reporting Categories</vt:lpstr>
      <vt:lpstr>Performance Measures within a Reporting Category</vt:lpstr>
      <vt:lpstr>How to View Standards for Each Item in a Reporting Category</vt:lpstr>
      <vt:lpstr>Print &amp; Export Data</vt:lpstr>
      <vt:lpstr>Print Anything You See on Your Screen</vt:lpstr>
      <vt:lpstr>Export Options</vt:lpstr>
      <vt:lpstr>PowerPoint Presentation</vt:lpstr>
      <vt:lpstr>Download Student Results</vt:lpstr>
      <vt:lpstr>3 Steps to Generating ISRs &amp; Student Data Files</vt:lpstr>
      <vt:lpstr>Download Student Results</vt:lpstr>
      <vt:lpstr>Roster Settings: Identical to TIDE</vt:lpstr>
      <vt:lpstr>Search for Students to Add to the Roster</vt:lpstr>
      <vt:lpstr>Add Students to the Roster</vt:lpstr>
      <vt:lpstr>PowerPoint Presentation</vt:lpstr>
      <vt:lpstr>Longitudinal Report</vt:lpstr>
      <vt:lpstr>Sample Longitudinal Report</vt:lpstr>
      <vt:lpstr>How to Build a Demographic Breakdown Report</vt:lpstr>
      <vt:lpstr>Demographic Breakdown Report </vt:lpstr>
      <vt:lpstr>View Details Window/Breakdown Report</vt:lpstr>
      <vt:lpstr>More Help</vt:lpstr>
      <vt:lpstr>The CRS Series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Mills</dc:creator>
  <cp:lastModifiedBy>Matthew Hirsch</cp:lastModifiedBy>
  <cp:revision>143</cp:revision>
  <dcterms:created xsi:type="dcterms:W3CDTF">2022-08-11T19:30:06Z</dcterms:created>
  <dcterms:modified xsi:type="dcterms:W3CDTF">2022-11-15T16:57:17Z</dcterms:modified>
</cp:coreProperties>
</file>