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7" r:id="rId12"/>
    <p:sldId id="278" r:id="rId13"/>
    <p:sldId id="275" r:id="rId14"/>
    <p:sldId id="274" r:id="rId15"/>
    <p:sldId id="27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iday, Daniel" initials="DC" lastIdx="6" clrIdx="0"/>
  <p:cmAuthor id="2" name="Mahaley, Paula" initials="MP" lastIdx="15" clrIdx="1">
    <p:extLst>
      <p:ext uri="{19B8F6BF-5375-455C-9EA6-DF929625EA0E}">
        <p15:presenceInfo xmlns:p15="http://schemas.microsoft.com/office/powerpoint/2012/main" userId="S-1-5-21-236381079-797689960-1151049784-1873" providerId="AD"/>
      </p:ext>
    </p:extLst>
  </p:cmAuthor>
  <p:cmAuthor id="3" name="Webb, Xavier" initials="WX" lastIdx="3" clrIdx="2"/>
  <p:cmAuthor id="4" name="Durgin, Meredith" initials="DM" lastIdx="1" clrIdx="3">
    <p:extLst>
      <p:ext uri="{19B8F6BF-5375-455C-9EA6-DF929625EA0E}">
        <p15:presenceInfo xmlns:p15="http://schemas.microsoft.com/office/powerpoint/2012/main" userId="S-1-5-21-1472932569-214068005-926709054-55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D30"/>
    <a:srgbClr val="CD0920"/>
    <a:srgbClr val="C0DB37"/>
    <a:srgbClr val="83A2CA"/>
    <a:srgbClr val="040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55" autoAdjust="0"/>
  </p:normalViewPr>
  <p:slideViewPr>
    <p:cSldViewPr snapToGrid="0" snapToObjects="1">
      <p:cViewPr varScale="1">
        <p:scale>
          <a:sx n="82" d="100"/>
          <a:sy n="82" d="100"/>
        </p:scale>
        <p:origin x="24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DE250-5CA6-4D5B-A003-28D63F44089C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66C7-1CE9-4F42-AE88-C4781F677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9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318">
              <a:spcBef>
                <a:spcPts val="600"/>
              </a:spcBef>
              <a:buClr>
                <a:srgbClr val="A6A6A6"/>
              </a:buClr>
              <a:defRPr/>
            </a:pPr>
            <a:endParaRPr lang="en-US" altLang="en-US" dirty="0">
              <a:latin typeface="+mj-lt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4739" indent="-28259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0369" indent="-22607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2516" indent="-22607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34664" indent="-22607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86812" indent="-2260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8960" indent="-2260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1106" indent="-2260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43254" indent="-2260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C7D26-4B49-4B86-93B8-223FB2EF1D58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47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05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8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spcBef>
                <a:spcPts val="600"/>
              </a:spcBef>
              <a:buClr>
                <a:srgbClr val="A6A6A6"/>
              </a:buClr>
              <a:defRPr/>
            </a:pPr>
            <a:endParaRPr lang="en-US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30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38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3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0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2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28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6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A9F1-1AD6-4E2C-A174-A29E8917BB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67" y="5514102"/>
            <a:ext cx="7772400" cy="646331"/>
          </a:xfrm>
        </p:spPr>
        <p:txBody>
          <a:bodyPr lIns="0" tIns="0" rIns="0" bIns="0" anchor="b" anchorCtr="0">
            <a:spAutoFit/>
          </a:bodyPr>
          <a:lstStyle>
            <a:lvl1pPr algn="l">
              <a:defRPr sz="42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67" y="6279478"/>
            <a:ext cx="6400800" cy="430887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ODE_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07267" y="6186917"/>
            <a:ext cx="2012050" cy="369560"/>
          </a:xfrm>
          <a:prstGeom prst="rect">
            <a:avLst/>
          </a:prstGeom>
        </p:spPr>
      </p:pic>
      <p:pic>
        <p:nvPicPr>
          <p:cNvPr id="8" name="Picture 7" descr="PhotoOption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6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>
            <a:spAutoFit/>
          </a:bodyPr>
          <a:lstStyle>
            <a:lvl1pPr>
              <a:defRPr sz="4200" b="1">
                <a:solidFill>
                  <a:srgbClr val="CD09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644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78160"/>
            <a:ext cx="9144000" cy="487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822469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302BC-9423-4160-8A3E-D93B1F0A23E5}" type="slidenum">
              <a:rPr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8816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036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200" b="1" kern="1200">
          <a:solidFill>
            <a:srgbClr val="C00000"/>
          </a:solidFill>
          <a:latin typeface="Arial"/>
          <a:ea typeface="+mj-ea"/>
          <a:cs typeface="Arial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571500" indent="-225425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025525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1490663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4pPr>
      <a:lvl5pPr marL="1947863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HHelpdesk@air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67" y="5298659"/>
            <a:ext cx="8417022" cy="861774"/>
          </a:xfrm>
        </p:spPr>
        <p:txBody>
          <a:bodyPr/>
          <a:lstStyle/>
          <a:p>
            <a:r>
              <a:rPr lang="en-US" sz="2800" dirty="0"/>
              <a:t>Ohio English Language Proficiency Assessment (OELPA)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67" y="6279478"/>
            <a:ext cx="6400800" cy="43088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Local Scoring for Speaking Test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217"/>
            <a:ext cx="8229600" cy="4886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Rubrics</a:t>
            </a:r>
            <a:endParaRPr lang="en-US" sz="3000" dirty="0">
              <a:latin typeface="+mn-lt"/>
            </a:endParaRPr>
          </a:p>
          <a:p>
            <a:pPr lvl="0"/>
            <a:r>
              <a:rPr lang="en-US" sz="2700" dirty="0">
                <a:latin typeface="+mn-lt"/>
              </a:rPr>
              <a:t>A 3 point rubric:</a:t>
            </a:r>
          </a:p>
          <a:p>
            <a:pPr marL="576263" lvl="0"/>
            <a:r>
              <a:rPr lang="en-US" sz="2200" dirty="0">
                <a:latin typeface="+mn-lt"/>
              </a:rPr>
              <a:t>3 point – student response clearly and completely answers the question </a:t>
            </a:r>
          </a:p>
          <a:p>
            <a:pPr marL="576263" lvl="0"/>
            <a:r>
              <a:rPr lang="en-US" sz="2200" dirty="0">
                <a:latin typeface="+mn-lt"/>
              </a:rPr>
              <a:t>2 point – student response addresses the question but leaves out some detail or description</a:t>
            </a:r>
          </a:p>
          <a:p>
            <a:pPr marL="576263" lvl="0"/>
            <a:r>
              <a:rPr lang="en-US" sz="2200" dirty="0">
                <a:latin typeface="+mn-lt"/>
              </a:rPr>
              <a:t>1 point – student responds with a word or phrase that can be tied to the question/stimulus or response barely answers the question </a:t>
            </a:r>
          </a:p>
          <a:p>
            <a:pPr marL="576263" lvl="0"/>
            <a:r>
              <a:rPr lang="en-US" sz="2200" dirty="0">
                <a:latin typeface="+mn-lt"/>
              </a:rPr>
              <a:t>0 point – student response does not address communicative demands of task/question</a:t>
            </a:r>
            <a:endParaRPr lang="en-US" sz="2700" dirty="0">
              <a:latin typeface="+mn-lt"/>
            </a:endParaRPr>
          </a:p>
          <a:p>
            <a:pPr marL="60325" indent="0">
              <a:buNone/>
            </a:pP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260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644"/>
            <a:ext cx="8229600" cy="4654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Rubrics</a:t>
            </a:r>
            <a:endParaRPr lang="en-US" sz="3000" dirty="0">
              <a:latin typeface="+mn-lt"/>
            </a:endParaRPr>
          </a:p>
          <a:p>
            <a:pPr marL="60325" indent="0">
              <a:buNone/>
            </a:pPr>
            <a:r>
              <a:rPr lang="en-US" sz="2700" dirty="0">
                <a:latin typeface="+mn-lt"/>
              </a:rPr>
              <a:t>A 2 point rubric:</a:t>
            </a:r>
          </a:p>
          <a:p>
            <a:pPr marL="287338"/>
            <a:r>
              <a:rPr lang="en-US" sz="2200" dirty="0">
                <a:latin typeface="+mn-lt"/>
              </a:rPr>
              <a:t>2 point – student response clearly and completely answers the question </a:t>
            </a:r>
          </a:p>
          <a:p>
            <a:pPr marL="287338"/>
            <a:r>
              <a:rPr lang="en-US" sz="2200" dirty="0">
                <a:latin typeface="+mn-lt"/>
              </a:rPr>
              <a:t>1 point – student responds with a word or phrase that can be tied to the question/stimulus or response barely answers the question </a:t>
            </a:r>
          </a:p>
          <a:p>
            <a:pPr marL="287338"/>
            <a:r>
              <a:rPr lang="en-US" sz="2200" dirty="0">
                <a:latin typeface="+mn-lt"/>
              </a:rPr>
              <a:t>0 point – student response does not address communicative demands of task/question</a:t>
            </a:r>
          </a:p>
        </p:txBody>
      </p:sp>
    </p:spTree>
    <p:extLst>
      <p:ext uri="{BB962C8B-B14F-4D97-AF65-F5344CB8AC3E}">
        <p14:creationId xmlns:p14="http://schemas.microsoft.com/office/powerpoint/2010/main" val="38015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723"/>
            <a:ext cx="8229600" cy="50926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900" b="1" dirty="0">
                <a:latin typeface="+mn-lt"/>
              </a:rPr>
              <a:t>Rubric – applies to all grade bands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+mn-lt"/>
            </a:endParaRPr>
          </a:p>
          <a:p>
            <a:pPr marL="60325" indent="0">
              <a:buNone/>
            </a:pPr>
            <a:r>
              <a:rPr lang="en-US" dirty="0">
                <a:latin typeface="+mn-lt"/>
              </a:rPr>
              <a:t>Specific Student responses that would result in a score point of 0:</a:t>
            </a:r>
          </a:p>
          <a:p>
            <a:pPr marL="463550"/>
            <a:r>
              <a:rPr lang="en-US" dirty="0">
                <a:latin typeface="+mn-lt"/>
              </a:rPr>
              <a:t>Does not address demand of task;</a:t>
            </a:r>
          </a:p>
          <a:p>
            <a:pPr marL="463550"/>
            <a:r>
              <a:rPr lang="en-US" dirty="0">
                <a:latin typeface="+mn-lt"/>
              </a:rPr>
              <a:t>Student response is only in a language other than English;</a:t>
            </a:r>
          </a:p>
          <a:p>
            <a:pPr marL="463550"/>
            <a:r>
              <a:rPr lang="en-US" dirty="0">
                <a:latin typeface="+mn-lt"/>
              </a:rPr>
              <a:t>Refusal/Blank – student does not give a response or student response of, “Yes, No, I don’t know” </a:t>
            </a:r>
          </a:p>
          <a:p>
            <a:pPr marL="463550"/>
            <a:r>
              <a:rPr lang="en-US" dirty="0">
                <a:latin typeface="+mn-lt"/>
              </a:rPr>
              <a:t>Off Task/Topic – student response is not related to question/stimulus</a:t>
            </a:r>
          </a:p>
          <a:p>
            <a:pPr marL="463550"/>
            <a:r>
              <a:rPr lang="en-US" dirty="0">
                <a:latin typeface="+mn-lt"/>
              </a:rPr>
              <a:t>Unintelligible – student response does not make sense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No score given - Technological Issue – student cannot respond as the CD or CD player does not work and question/task needs to be readministered when replacement CD obtained</a:t>
            </a:r>
          </a:p>
          <a:p>
            <a:pPr marL="287338"/>
            <a:endParaRPr lang="en-US" sz="3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309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1731"/>
            <a:ext cx="8229600" cy="314650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b="1" dirty="0"/>
              <a:t>Ohio Help Desk</a:t>
            </a:r>
          </a:p>
          <a:p>
            <a:pPr marL="0" indent="0" algn="ctr">
              <a:buNone/>
              <a:defRPr/>
            </a:pPr>
            <a:r>
              <a:rPr lang="en-US" sz="4000" dirty="0"/>
              <a:t>American Institutes for Research</a:t>
            </a:r>
          </a:p>
          <a:p>
            <a:pPr algn="ctr">
              <a:defRPr/>
            </a:pPr>
            <a:r>
              <a:rPr lang="en-US" sz="4000" dirty="0"/>
              <a:t>Tel: 1-877-231-7809 </a:t>
            </a:r>
          </a:p>
          <a:p>
            <a:pPr algn="ctr">
              <a:defRPr/>
            </a:pPr>
            <a:r>
              <a:rPr lang="en-US" sz="4000" dirty="0"/>
              <a:t>Email: </a:t>
            </a:r>
            <a:r>
              <a:rPr lang="en-US" sz="4000" dirty="0">
                <a:hlinkClick r:id="rId3"/>
              </a:rPr>
              <a:t>OHHelpdesk@air.org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965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458200" cy="43434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chemeClr val="tx1"/>
                </a:solidFill>
                <a:cs typeface="+mn-cs"/>
              </a:rPr>
              <a:t>After viewing this tutorial, test administrator* (TA) should be able to: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Conduct the scoring procedure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Use rubrics to consistently assign score points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Employ holistic scoring to make appropriate scoring decisions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None/>
              <a:defRPr/>
            </a:pPr>
            <a:endParaRPr lang="en-US" dirty="0">
              <a:solidFill>
                <a:schemeClr val="tx1"/>
              </a:solidFill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None/>
              <a:defRPr/>
            </a:pPr>
            <a:r>
              <a:rPr lang="en-US" dirty="0">
                <a:solidFill>
                  <a:schemeClr val="tx1"/>
                </a:solidFill>
                <a:cs typeface="+mn-cs"/>
              </a:rPr>
              <a:t>*</a:t>
            </a:r>
            <a:r>
              <a:rPr lang="en-US" sz="2600" dirty="0">
                <a:solidFill>
                  <a:schemeClr val="tx1"/>
                </a:solidFill>
                <a:cs typeface="+mn-cs"/>
              </a:rPr>
              <a:t>TA must meet criteria – must be employee of district and hold a current license, certificate or permit issued by the Ohio Department of Education.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Tutorial</a:t>
            </a:r>
            <a:r>
              <a:rPr altLang="en-US" dirty="0"/>
              <a:t>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1302BC-9423-4160-8A3E-D93B1F0A23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58408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Scoring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743"/>
            <a:ext cx="8229600" cy="49172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n-lt"/>
              </a:rPr>
              <a:t>Instructions for TA</a:t>
            </a:r>
            <a:r>
              <a:rPr lang="en-US" b="1" dirty="0"/>
              <a:t>:</a:t>
            </a:r>
          </a:p>
          <a:p>
            <a:r>
              <a:rPr lang="en-US" sz="2900" dirty="0">
                <a:latin typeface="+mn-lt"/>
              </a:rPr>
              <a:t>Speaking test scored “live” with one student and one TA in a room with no other students in the room no matter how large the room, i.e. gym</a:t>
            </a:r>
          </a:p>
          <a:p>
            <a:r>
              <a:rPr lang="en-US" sz="2900" dirty="0">
                <a:latin typeface="+mn-lt"/>
              </a:rPr>
              <a:t>TA assigns scores and records scores in the Data Entry Interface (DEI)</a:t>
            </a:r>
          </a:p>
          <a:p>
            <a:r>
              <a:rPr lang="en-US" sz="2900" dirty="0">
                <a:latin typeface="+mn-lt"/>
              </a:rPr>
              <a:t>Scores may be entered in the DEI at the time of testing, or after all student testing is completed but before the test window closes on March 30</a:t>
            </a:r>
            <a:r>
              <a:rPr lang="en-US" sz="2900" baseline="30000" dirty="0">
                <a:latin typeface="+mn-lt"/>
              </a:rPr>
              <a:t>th</a:t>
            </a:r>
            <a:endParaRPr lang="en-US" sz="2900" dirty="0">
              <a:latin typeface="+mn-lt"/>
            </a:endParaRPr>
          </a:p>
          <a:p>
            <a:r>
              <a:rPr lang="en-US" sz="2900" dirty="0">
                <a:latin typeface="+mn-lt"/>
              </a:rPr>
              <a:t>The DEI User Guide and a DEI Tutorial have been posted on the portal</a:t>
            </a:r>
          </a:p>
          <a:p>
            <a:r>
              <a:rPr lang="en-US" sz="2900" dirty="0">
                <a:latin typeface="+mn-lt"/>
              </a:rPr>
              <a:t>One student with one TA in one room</a:t>
            </a:r>
            <a:r>
              <a:rPr lang="en-US" sz="2900" dirty="0"/>
              <a:t> – </a:t>
            </a:r>
            <a:r>
              <a:rPr lang="en-US" sz="2900" dirty="0">
                <a:latin typeface="+mn-lt"/>
              </a:rPr>
              <a:t>failure to follow one-to-one rule results in test being invalidated; also a security violation</a:t>
            </a:r>
          </a:p>
        </p:txBody>
      </p:sp>
    </p:spTree>
    <p:extLst>
      <p:ext uri="{BB962C8B-B14F-4D97-AF65-F5344CB8AC3E}">
        <p14:creationId xmlns:p14="http://schemas.microsoft.com/office/powerpoint/2010/main" val="127962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7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500" b="1" dirty="0">
                <a:latin typeface="+mn-lt"/>
              </a:rPr>
              <a:t>TA will need for the speaking test:</a:t>
            </a:r>
          </a:p>
          <a:p>
            <a:r>
              <a:rPr lang="en-US" i="1" dirty="0">
                <a:latin typeface="+mn-lt"/>
              </a:rPr>
              <a:t>Directions for Administration Paper-Pencil Manual </a:t>
            </a:r>
            <a:r>
              <a:rPr lang="en-US" dirty="0">
                <a:latin typeface="+mn-lt"/>
              </a:rPr>
              <a:t>which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Script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to be </a:t>
            </a:r>
            <a:r>
              <a:rPr lang="en-US" dirty="0">
                <a:latin typeface="+mn-lt"/>
              </a:rPr>
              <a:t>read aloud to the student;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Introductions to each audio track on the CD; and </a:t>
            </a:r>
          </a:p>
          <a:p>
            <a:r>
              <a:rPr lang="en-US" dirty="0">
                <a:latin typeface="+mn-lt"/>
              </a:rPr>
              <a:t>CD containing audio stimuli; and</a:t>
            </a:r>
          </a:p>
          <a:p>
            <a:r>
              <a:rPr lang="en-US" dirty="0">
                <a:latin typeface="+mn-lt"/>
              </a:rPr>
              <a:t>Test booklet for the student.</a:t>
            </a:r>
          </a:p>
          <a:p>
            <a:r>
              <a:rPr lang="en-US" dirty="0">
                <a:latin typeface="+mn-lt"/>
              </a:rPr>
              <a:t>Speaking Local Scoring Document (includes the rubric used to score the student response, and specific instructions for the DEI.)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Please note the student may listen to the CD track as often as needed and may respond as often as needed.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321"/>
            <a:ext cx="8229600" cy="4741906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Instructions during test:</a:t>
            </a:r>
          </a:p>
          <a:p>
            <a:r>
              <a:rPr lang="en-US" sz="3000" dirty="0">
                <a:latin typeface="+mn-lt"/>
              </a:rPr>
              <a:t>Student listens to the question/task;</a:t>
            </a:r>
          </a:p>
          <a:p>
            <a:r>
              <a:rPr lang="en-US" sz="3000" dirty="0">
                <a:latin typeface="+mn-lt"/>
              </a:rPr>
              <a:t>Student gives oral response;</a:t>
            </a:r>
          </a:p>
          <a:p>
            <a:r>
              <a:rPr lang="en-US" sz="3000" dirty="0">
                <a:latin typeface="+mn-lt"/>
              </a:rPr>
              <a:t>TA writes student response in the test booklet;</a:t>
            </a:r>
          </a:p>
          <a:p>
            <a:r>
              <a:rPr lang="en-US" sz="3000" dirty="0">
                <a:latin typeface="+mn-lt"/>
              </a:rPr>
              <a:t>TA reviews student response and scores;</a:t>
            </a:r>
          </a:p>
          <a:p>
            <a:r>
              <a:rPr lang="en-US" sz="3000" dirty="0">
                <a:latin typeface="+mn-lt"/>
              </a:rPr>
              <a:t>TA enters score into DEI (when scores are entered into DEI is determined by the TA as long as it is completed before the test window closes on March 30</a:t>
            </a:r>
            <a:r>
              <a:rPr lang="en-US" sz="3000" baseline="30000" dirty="0">
                <a:latin typeface="+mn-lt"/>
              </a:rPr>
              <a:t>th</a:t>
            </a:r>
            <a:r>
              <a:rPr lang="en-US" sz="3000" dirty="0"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5812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478"/>
            <a:ext cx="8229600" cy="370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Responses are scored holistically:</a:t>
            </a:r>
            <a:endParaRPr lang="en-US" sz="3000" dirty="0">
              <a:latin typeface="+mn-lt"/>
            </a:endParaRPr>
          </a:p>
          <a:p>
            <a:pPr marL="463550"/>
            <a:r>
              <a:rPr lang="en-US" sz="3000" dirty="0">
                <a:latin typeface="+mn-lt"/>
              </a:rPr>
              <a:t>Gives student a single, overall score for the response as a whole;</a:t>
            </a:r>
          </a:p>
          <a:p>
            <a:pPr marL="463550"/>
            <a:r>
              <a:rPr lang="en-US" sz="3000" dirty="0">
                <a:latin typeface="+mn-lt"/>
              </a:rPr>
              <a:t>Balances strengths and weaknesses among the various criteria described in the rubric; and</a:t>
            </a:r>
          </a:p>
          <a:p>
            <a:pPr marL="463550"/>
            <a:r>
              <a:rPr lang="en-US" sz="3000" dirty="0">
                <a:latin typeface="+mn-lt"/>
              </a:rPr>
              <a:t>Does </a:t>
            </a:r>
            <a:r>
              <a:rPr lang="en-US" sz="3000" b="1" u="sng" dirty="0">
                <a:latin typeface="+mn-lt"/>
              </a:rPr>
              <a:t>not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dirty="0">
                <a:latin typeface="+mn-lt"/>
              </a:rPr>
              <a:t>depend on the exact number of errors or assign a score for each detail.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974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00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Holistic Scoring of Clustered Questions/Tasks:</a:t>
            </a:r>
            <a:endParaRPr lang="en-US" sz="3000" dirty="0">
              <a:latin typeface="+mn-lt"/>
            </a:endParaRPr>
          </a:p>
          <a:p>
            <a:pPr marL="463550" indent="-225425"/>
            <a:r>
              <a:rPr lang="en-US" sz="3000" dirty="0">
                <a:latin typeface="+mn-lt"/>
              </a:rPr>
              <a:t>Responses should be scored holistically across all parts</a:t>
            </a:r>
          </a:p>
          <a:p>
            <a:pPr marL="463550" indent="-225425"/>
            <a:r>
              <a:rPr lang="en-US" sz="3000" dirty="0">
                <a:latin typeface="+mn-lt"/>
              </a:rPr>
              <a:t>Significant grammatical errors in some responses in the set could reduce the overall score based on the degree to which it interferes with scorer understanding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836"/>
            <a:ext cx="8229600" cy="646331"/>
          </a:xfrm>
        </p:spPr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167"/>
            <a:ext cx="8229600" cy="6296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Rubrics</a:t>
            </a:r>
            <a:endParaRPr lang="en-US" sz="3000" dirty="0">
              <a:latin typeface="+mn-lt"/>
            </a:endParaRPr>
          </a:p>
          <a:p>
            <a:pPr lvl="0"/>
            <a:r>
              <a:rPr lang="en-US" sz="2700" dirty="0">
                <a:latin typeface="+mn-lt"/>
              </a:rPr>
              <a:t>A 5 point rubric:</a:t>
            </a:r>
          </a:p>
          <a:p>
            <a:pPr marL="576263" lvl="0"/>
            <a:r>
              <a:rPr lang="en-US" sz="2200" dirty="0">
                <a:latin typeface="+mn-lt"/>
              </a:rPr>
              <a:t>5 point – student response clearly and completely answers the question </a:t>
            </a:r>
          </a:p>
          <a:p>
            <a:pPr marL="576263" lvl="0"/>
            <a:r>
              <a:rPr lang="en-US" sz="2200" dirty="0">
                <a:latin typeface="+mn-lt"/>
              </a:rPr>
              <a:t>4 point – student response addresses the question but leaves out minor detail or description or has minor error</a:t>
            </a:r>
          </a:p>
          <a:p>
            <a:pPr marL="576263" lvl="0"/>
            <a:r>
              <a:rPr lang="en-US" sz="2200" dirty="0">
                <a:latin typeface="+mn-lt"/>
              </a:rPr>
              <a:t>3 point – student response addresses the question/task but not fully developed</a:t>
            </a:r>
          </a:p>
          <a:p>
            <a:pPr marL="576263" lvl="0"/>
            <a:r>
              <a:rPr lang="en-US" sz="2200" dirty="0">
                <a:latin typeface="+mn-lt"/>
              </a:rPr>
              <a:t>2 point – student response addresses the question/task but errors/lapses obscure meaning</a:t>
            </a:r>
          </a:p>
          <a:p>
            <a:pPr marL="576263" lvl="0"/>
            <a:r>
              <a:rPr lang="en-US" sz="2200" dirty="0">
                <a:latin typeface="+mn-lt"/>
              </a:rPr>
              <a:t>1 point – student responds with a word or phrase that can be tied to the question/stimulus or response barely answers the question </a:t>
            </a:r>
          </a:p>
          <a:p>
            <a:pPr marL="576263" lvl="0"/>
            <a:r>
              <a:rPr lang="en-US" sz="2200" dirty="0">
                <a:latin typeface="+mn-lt"/>
              </a:rPr>
              <a:t>0 point – student response does not address communicative demands of task/question</a:t>
            </a:r>
          </a:p>
          <a:p>
            <a:pPr marL="60325" indent="0">
              <a:buNone/>
            </a:pP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46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531"/>
            <a:ext cx="8229600" cy="5206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+mn-lt"/>
              </a:rPr>
              <a:t>Rubrics</a:t>
            </a:r>
            <a:endParaRPr lang="en-US" sz="3000" dirty="0">
              <a:latin typeface="+mn-lt"/>
            </a:endParaRPr>
          </a:p>
          <a:p>
            <a:pPr lvl="0"/>
            <a:r>
              <a:rPr lang="en-US" sz="2700" dirty="0">
                <a:latin typeface="+mn-lt"/>
              </a:rPr>
              <a:t>A 4 point rubric:</a:t>
            </a:r>
          </a:p>
          <a:p>
            <a:pPr marL="576263" lvl="0"/>
            <a:r>
              <a:rPr lang="en-US" sz="2200" dirty="0">
                <a:latin typeface="+mn-lt"/>
              </a:rPr>
              <a:t>4 point – student response clearly and completely answers the question/task </a:t>
            </a:r>
          </a:p>
          <a:p>
            <a:pPr marL="576263" lvl="0"/>
            <a:r>
              <a:rPr lang="en-US" sz="2200" dirty="0">
                <a:latin typeface="+mn-lt"/>
              </a:rPr>
              <a:t>3 point – student response addresses the question/task but leaves out some detail or description</a:t>
            </a:r>
          </a:p>
          <a:p>
            <a:pPr marL="576263" lvl="0"/>
            <a:r>
              <a:rPr lang="en-US" sz="2200" dirty="0">
                <a:latin typeface="+mn-lt"/>
              </a:rPr>
              <a:t>2 point – student response addresses the question/task but errors/lapses obscure meaning</a:t>
            </a:r>
          </a:p>
          <a:p>
            <a:pPr marL="576263" lvl="0"/>
            <a:r>
              <a:rPr lang="en-US" sz="2200" dirty="0">
                <a:latin typeface="+mn-lt"/>
              </a:rPr>
              <a:t>1 point – student responds with a word or phrase that can be tied to the question/stimulus or response barely answers the question </a:t>
            </a:r>
          </a:p>
          <a:p>
            <a:pPr marL="576263" lvl="0"/>
            <a:r>
              <a:rPr lang="en-US" sz="2200" dirty="0">
                <a:latin typeface="+mn-lt"/>
              </a:rPr>
              <a:t>0 point – student response does not address communicative demands of task/question</a:t>
            </a:r>
          </a:p>
          <a:p>
            <a:pPr marL="576263" lvl="0"/>
            <a:endParaRPr lang="en-US" sz="2700" dirty="0">
              <a:latin typeface="+mn-lt"/>
            </a:endParaRPr>
          </a:p>
          <a:p>
            <a:pPr marL="60325" indent="0">
              <a:buNone/>
            </a:pP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941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5B1FABC32805468FE9B806B792CFE9" ma:contentTypeVersion="1" ma:contentTypeDescription="Create a new document." ma:contentTypeScope="" ma:versionID="7816300b107979b0377c2283553afb8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B9C593-109B-4DA0-B408-CBCB46915D68}">
  <ds:schemaRefs>
    <ds:schemaRef ds:uri="http://schemas.microsoft.com/sharepoint/v3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EC4C707-7296-4919-80FB-05ADACFDB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BA3398-A6DC-4184-BBB4-5C0FEF228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910</Words>
  <Application>Microsoft Office PowerPoint</Application>
  <PresentationFormat>On-screen Show (4:3)</PresentationFormat>
  <Paragraphs>99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Office Theme</vt:lpstr>
      <vt:lpstr>Ohio English Language Proficiency Assessment (OELPA)</vt:lpstr>
      <vt:lpstr>Tutorial Objectives</vt:lpstr>
      <vt:lpstr>Local Scoring Overview</vt:lpstr>
      <vt:lpstr>Required Materials</vt:lpstr>
      <vt:lpstr>Student’s Response</vt:lpstr>
      <vt:lpstr>Scoring Decisions</vt:lpstr>
      <vt:lpstr>Scoring Decisions</vt:lpstr>
      <vt:lpstr>Scoring Decisions</vt:lpstr>
      <vt:lpstr>Scoring Decisions</vt:lpstr>
      <vt:lpstr>Scoring Decisions</vt:lpstr>
      <vt:lpstr>Scoring Decisions</vt:lpstr>
      <vt:lpstr>Scoring Decisions</vt:lpstr>
      <vt:lpstr>Questions</vt:lpstr>
    </vt:vector>
  </TitlesOfParts>
  <Company>Sanger &amp; Eby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Ramous</dc:creator>
  <cp:lastModifiedBy>Durgin, Meredith</cp:lastModifiedBy>
  <cp:revision>38</cp:revision>
  <dcterms:created xsi:type="dcterms:W3CDTF">2013-05-22T22:41:28Z</dcterms:created>
  <dcterms:modified xsi:type="dcterms:W3CDTF">2018-01-23T18:32:16Z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0x010100205B1FABC32805468FE9B806B792CFE9</vt:lpwstr>
  </property>
</Properties>
</file>